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4" r:id="rId3"/>
    <p:sldId id="305" r:id="rId4"/>
    <p:sldId id="303" r:id="rId5"/>
    <p:sldId id="320" r:id="rId6"/>
    <p:sldId id="302" r:id="rId7"/>
    <p:sldId id="306" r:id="rId8"/>
    <p:sldId id="262" r:id="rId9"/>
    <p:sldId id="323" r:id="rId10"/>
    <p:sldId id="286" r:id="rId11"/>
    <p:sldId id="257" r:id="rId12"/>
    <p:sldId id="287" r:id="rId13"/>
    <p:sldId id="259" r:id="rId14"/>
    <p:sldId id="295" r:id="rId15"/>
    <p:sldId id="314" r:id="rId16"/>
    <p:sldId id="292" r:id="rId17"/>
    <p:sldId id="291" r:id="rId18"/>
    <p:sldId id="294" r:id="rId19"/>
    <p:sldId id="308" r:id="rId20"/>
    <p:sldId id="290" r:id="rId21"/>
    <p:sldId id="296" r:id="rId22"/>
    <p:sldId id="307" r:id="rId23"/>
    <p:sldId id="260" r:id="rId24"/>
    <p:sldId id="261" r:id="rId25"/>
    <p:sldId id="288" r:id="rId26"/>
    <p:sldId id="297" r:id="rId27"/>
    <p:sldId id="298" r:id="rId28"/>
    <p:sldId id="299" r:id="rId29"/>
    <p:sldId id="300" r:id="rId30"/>
    <p:sldId id="319" r:id="rId31"/>
    <p:sldId id="301" r:id="rId32"/>
    <p:sldId id="318" r:id="rId33"/>
    <p:sldId id="309" r:id="rId34"/>
    <p:sldId id="310" r:id="rId35"/>
    <p:sldId id="311" r:id="rId36"/>
    <p:sldId id="312" r:id="rId37"/>
    <p:sldId id="321" r:id="rId38"/>
    <p:sldId id="313" r:id="rId39"/>
    <p:sldId id="315" r:id="rId40"/>
    <p:sldId id="317" r:id="rId41"/>
    <p:sldId id="31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84" autoAdjust="0"/>
    <p:restoredTop sz="94660"/>
  </p:normalViewPr>
  <p:slideViewPr>
    <p:cSldViewPr snapToGrid="0">
      <p:cViewPr varScale="1">
        <p:scale>
          <a:sx n="111" d="100"/>
          <a:sy n="111" d="100"/>
        </p:scale>
        <p:origin x="138" y="5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F8DCE9-65E6-4CDE-9F75-C7F5A0C01C53}"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1472710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F8DCE9-65E6-4CDE-9F75-C7F5A0C01C53}"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14428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F8DCE9-65E6-4CDE-9F75-C7F5A0C01C53}"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F0035-AF98-493F-89E5-7E29587B8C9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92477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F8DCE9-65E6-4CDE-9F75-C7F5A0C01C53}"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633767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F8DCE9-65E6-4CDE-9F75-C7F5A0C01C53}"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F0035-AF98-493F-89E5-7E29587B8C9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14369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F8DCE9-65E6-4CDE-9F75-C7F5A0C01C53}"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3348954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F8DCE9-65E6-4CDE-9F75-C7F5A0C01C53}"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881997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F8DCE9-65E6-4CDE-9F75-C7F5A0C01C53}"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194975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F8DCE9-65E6-4CDE-9F75-C7F5A0C01C53}"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313461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F8DCE9-65E6-4CDE-9F75-C7F5A0C01C53}"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324876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F8DCE9-65E6-4CDE-9F75-C7F5A0C01C53}"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2023421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F8DCE9-65E6-4CDE-9F75-C7F5A0C01C53}" type="datetimeFigureOut">
              <a:rPr lang="en-US" smtClean="0"/>
              <a:t>12/17/2018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1763820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F8DCE9-65E6-4CDE-9F75-C7F5A0C01C53}" type="datetimeFigureOut">
              <a:rPr lang="en-US" smtClean="0"/>
              <a:t>12/17/2018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907542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8DCE9-65E6-4CDE-9F75-C7F5A0C01C53}" type="datetimeFigureOut">
              <a:rPr lang="en-US" smtClean="0"/>
              <a:t>12/17/2018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1362665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F8DCE9-65E6-4CDE-9F75-C7F5A0C01C53}"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121418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F8DCE9-65E6-4CDE-9F75-C7F5A0C01C53}"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F0035-AF98-493F-89E5-7E29587B8C92}" type="slidenum">
              <a:rPr lang="en-US" smtClean="0"/>
              <a:t>‹#›</a:t>
            </a:fld>
            <a:endParaRPr lang="en-US"/>
          </a:p>
        </p:txBody>
      </p:sp>
    </p:spTree>
    <p:extLst>
      <p:ext uri="{BB962C8B-B14F-4D97-AF65-F5344CB8AC3E}">
        <p14:creationId xmlns:p14="http://schemas.microsoft.com/office/powerpoint/2010/main" val="84181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8DCE9-65E6-4CDE-9F75-C7F5A0C01C53}" type="datetimeFigureOut">
              <a:rPr lang="en-US" smtClean="0"/>
              <a:t>12/17/2018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75F0035-AF98-493F-89E5-7E29587B8C92}" type="slidenum">
              <a:rPr lang="en-US" smtClean="0"/>
              <a:t>‹#›</a:t>
            </a:fld>
            <a:endParaRPr lang="en-US"/>
          </a:p>
        </p:txBody>
      </p:sp>
    </p:spTree>
    <p:extLst>
      <p:ext uri="{BB962C8B-B14F-4D97-AF65-F5344CB8AC3E}">
        <p14:creationId xmlns:p14="http://schemas.microsoft.com/office/powerpoint/2010/main" val="861057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2.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3.emf"/><Relationship Id="rId4" Type="http://schemas.openxmlformats.org/officeDocument/2006/relationships/image" Target="../media/image11.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1.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0.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8.emf"/><Relationship Id="rId4" Type="http://schemas.openxmlformats.org/officeDocument/2006/relationships/image" Target="../media/image21.wmf"/></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Scientific_racism#cite_note-19"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en.wikipedia.org/wiki/Scientific_racism#cite_note-22" TargetMode="External"/><Relationship Id="rId5" Type="http://schemas.openxmlformats.org/officeDocument/2006/relationships/hyperlink" Target="https://en.wikipedia.org/wiki/Scientific_racism#cite_note-21" TargetMode="External"/><Relationship Id="rId4" Type="http://schemas.openxmlformats.org/officeDocument/2006/relationships/hyperlink" Target="https://en.wikipedia.org/wiki/Scientific_racism#cite_note-2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theguardian.com/education/2006/mar/14/schools.schoolsworldwid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a:t>Theory </a:t>
            </a:r>
            <a:r>
              <a:rPr lang="de-DE" dirty="0" err="1"/>
              <a:t>of</a:t>
            </a:r>
            <a:r>
              <a:rPr lang="de-DE" dirty="0"/>
              <a:t> Knowledge (TOK)</a:t>
            </a:r>
            <a:endParaRPr lang="en-US" dirty="0"/>
          </a:p>
        </p:txBody>
      </p:sp>
      <p:sp>
        <p:nvSpPr>
          <p:cNvPr id="3" name="Subtitle 2"/>
          <p:cNvSpPr>
            <a:spLocks noGrp="1"/>
          </p:cNvSpPr>
          <p:nvPr>
            <p:ph type="subTitle" idx="1"/>
          </p:nvPr>
        </p:nvSpPr>
        <p:spPr/>
        <p:txBody>
          <a:bodyPr>
            <a:normAutofit lnSpcReduction="10000"/>
          </a:bodyPr>
          <a:lstStyle/>
          <a:p>
            <a:r>
              <a:rPr lang="en-US" dirty="0"/>
              <a:t>TOK Introduction, Assessment etc.</a:t>
            </a:r>
          </a:p>
          <a:p>
            <a:r>
              <a:rPr lang="en-US" dirty="0"/>
              <a:t>The written curriculum: what it is, what it is not</a:t>
            </a:r>
          </a:p>
          <a:p>
            <a:r>
              <a:rPr lang="en-US" dirty="0"/>
              <a:t>Where to find TOK relevant material for the subjects</a:t>
            </a:r>
          </a:p>
        </p:txBody>
      </p:sp>
    </p:spTree>
    <p:extLst>
      <p:ext uri="{BB962C8B-B14F-4D97-AF65-F5344CB8AC3E}">
        <p14:creationId xmlns:p14="http://schemas.microsoft.com/office/powerpoint/2010/main" val="50537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D0DF-C126-4138-88F1-FD9D9743F276}"/>
              </a:ext>
            </a:extLst>
          </p:cNvPr>
          <p:cNvSpPr>
            <a:spLocks noGrp="1"/>
          </p:cNvSpPr>
          <p:nvPr>
            <p:ph type="title"/>
          </p:nvPr>
        </p:nvSpPr>
        <p:spPr/>
        <p:txBody>
          <a:bodyPr/>
          <a:lstStyle/>
          <a:p>
            <a:r>
              <a:rPr lang="de-AT" dirty="0" err="1"/>
              <a:t>Why</a:t>
            </a:r>
            <a:r>
              <a:rPr lang="de-AT" dirty="0"/>
              <a:t> TOK and CAS?</a:t>
            </a:r>
            <a:endParaRPr lang="en-US" dirty="0"/>
          </a:p>
        </p:txBody>
      </p:sp>
      <p:sp>
        <p:nvSpPr>
          <p:cNvPr id="3" name="Content Placeholder 2">
            <a:extLst>
              <a:ext uri="{FF2B5EF4-FFF2-40B4-BE49-F238E27FC236}">
                <a16:creationId xmlns:a16="http://schemas.microsoft.com/office/drawing/2014/main" id="{BEB6522F-19C8-4E4A-A3E0-438128674982}"/>
              </a:ext>
            </a:extLst>
          </p:cNvPr>
          <p:cNvSpPr>
            <a:spLocks noGrp="1"/>
          </p:cNvSpPr>
          <p:nvPr>
            <p:ph idx="1"/>
          </p:nvPr>
        </p:nvSpPr>
        <p:spPr>
          <a:xfrm>
            <a:off x="677333" y="1532021"/>
            <a:ext cx="10038793" cy="4892842"/>
          </a:xfrm>
        </p:spPr>
        <p:txBody>
          <a:bodyPr>
            <a:normAutofit lnSpcReduction="10000"/>
          </a:bodyPr>
          <a:lstStyle/>
          <a:p>
            <a:r>
              <a:rPr lang="en-US" dirty="0"/>
              <a:t>George Walker (former Director of the IBO, former Director of the ISG), at a recent talk given at my school: </a:t>
            </a:r>
            <a:br>
              <a:rPr lang="en-US" dirty="0"/>
            </a:br>
            <a:br>
              <a:rPr lang="en-US" dirty="0"/>
            </a:br>
            <a:r>
              <a:rPr lang="en-US" i="1" dirty="0"/>
              <a:t>"In the early years, those pioneering the IB really wanted to have the French on board. Today, the French don't have very much to do with the IB, and seem rather uninterested in it. But back then, in the 1960's, there was a great deal of discussion between the French and the British about the necessary features of a good Secondary school education. </a:t>
            </a:r>
            <a:br>
              <a:rPr lang="en-US" i="1" dirty="0"/>
            </a:br>
            <a:br>
              <a:rPr lang="en-US" i="1" dirty="0"/>
            </a:br>
            <a:r>
              <a:rPr lang="en-US" i="1" dirty="0"/>
              <a:t>The French found it simply inconceivable that anyone could graduate from Secondary education and go on to University without having studied Philosophy. They thought Philosophy was absolutely central to any good Secondary education. And so TOK was born, as a way of satisfying the French, enabling them to view the IB diploma as equivalent to a French Baccalaureate degree. On the other hand, the British found it simply inconceivable that any good Secondary program would not feature compulsory Sports. So that's how CAS was born: as a kind of 'compromise' that stressed the more active, participant, action-oriented learning that the British wanted included."</a:t>
            </a:r>
            <a:r>
              <a:rPr lang="en-US" dirty="0"/>
              <a:t> -- George Walker, TASIS general faculty meeting, Thursday, March 26, 2009. </a:t>
            </a:r>
          </a:p>
          <a:p>
            <a:r>
              <a:rPr lang="de-AT" dirty="0"/>
              <a:t>(L</a:t>
            </a:r>
            <a:r>
              <a:rPr lang="en-US" dirty="0" err="1"/>
              <a:t>aurence</a:t>
            </a:r>
            <a:r>
              <a:rPr lang="en-US" dirty="0"/>
              <a:t> </a:t>
            </a:r>
            <a:r>
              <a:rPr lang="en-US" dirty="0" err="1"/>
              <a:t>Koppe</a:t>
            </a:r>
            <a:r>
              <a:rPr lang="en-US" dirty="0"/>
              <a:t>, OCC Forum)</a:t>
            </a:r>
          </a:p>
          <a:p>
            <a:endParaRPr lang="en-US" dirty="0"/>
          </a:p>
        </p:txBody>
      </p:sp>
    </p:spTree>
    <p:extLst>
      <p:ext uri="{BB962C8B-B14F-4D97-AF65-F5344CB8AC3E}">
        <p14:creationId xmlns:p14="http://schemas.microsoft.com/office/powerpoint/2010/main" val="801391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TOK </a:t>
            </a:r>
            <a:r>
              <a:rPr lang="de-DE" dirty="0" err="1"/>
              <a:t>as</a:t>
            </a:r>
            <a:r>
              <a:rPr lang="de-DE" dirty="0"/>
              <a:t> </a:t>
            </a:r>
            <a:r>
              <a:rPr lang="de-DE" dirty="0" err="1"/>
              <a:t>part</a:t>
            </a:r>
            <a:r>
              <a:rPr lang="de-DE" dirty="0"/>
              <a:t> </a:t>
            </a:r>
            <a:r>
              <a:rPr lang="de-DE" dirty="0" err="1"/>
              <a:t>of</a:t>
            </a:r>
            <a:r>
              <a:rPr lang="de-DE" dirty="0"/>
              <a:t> </a:t>
            </a:r>
            <a:r>
              <a:rPr lang="de-DE" dirty="0" err="1"/>
              <a:t>the</a:t>
            </a:r>
            <a:r>
              <a:rPr lang="de-DE" dirty="0"/>
              <a:t> IB Diploma Programme (IBDP)</a:t>
            </a:r>
            <a:endParaRPr lang="en-US" dirty="0"/>
          </a:p>
        </p:txBody>
      </p:sp>
      <p:sp>
        <p:nvSpPr>
          <p:cNvPr id="3" name="Content Placeholder 2"/>
          <p:cNvSpPr>
            <a:spLocks noGrp="1"/>
          </p:cNvSpPr>
          <p:nvPr>
            <p:ph idx="1"/>
          </p:nvPr>
        </p:nvSpPr>
        <p:spPr/>
        <p:txBody>
          <a:bodyPr/>
          <a:lstStyle/>
          <a:p>
            <a:r>
              <a:rPr lang="de-DE" dirty="0"/>
              <a:t>6 </a:t>
            </a:r>
            <a:r>
              <a:rPr lang="de-DE" dirty="0" err="1"/>
              <a:t>Subjects</a:t>
            </a:r>
            <a:r>
              <a:rPr lang="de-DE" dirty="0"/>
              <a:t>: 3 HL and 3 SL (</a:t>
            </a:r>
            <a:r>
              <a:rPr lang="de-DE" dirty="0" err="1"/>
              <a:t>some</a:t>
            </a:r>
            <a:r>
              <a:rPr lang="de-DE" dirty="0"/>
              <a:t> Pflichtgegenstände, </a:t>
            </a:r>
            <a:r>
              <a:rPr lang="de-DE" dirty="0" err="1"/>
              <a:t>some</a:t>
            </a:r>
            <a:r>
              <a:rPr lang="de-DE" dirty="0"/>
              <a:t> WPG)</a:t>
            </a:r>
          </a:p>
          <a:p>
            <a:r>
              <a:rPr lang="de-DE" dirty="0"/>
              <a:t>Theory </a:t>
            </a:r>
            <a:r>
              <a:rPr lang="de-DE" dirty="0" err="1"/>
              <a:t>of</a:t>
            </a:r>
            <a:r>
              <a:rPr lang="de-DE" dirty="0"/>
              <a:t> Knowledge (TOK): Pflichtgegenstand auch für jene, die keine IB Prüfungen ablegen.</a:t>
            </a:r>
          </a:p>
          <a:p>
            <a:r>
              <a:rPr lang="de-DE" dirty="0"/>
              <a:t>Extended Essay (EE): Counts </a:t>
            </a:r>
            <a:r>
              <a:rPr lang="de-DE" dirty="0" err="1"/>
              <a:t>for</a:t>
            </a:r>
            <a:r>
              <a:rPr lang="de-DE" dirty="0"/>
              <a:t> VWA</a:t>
            </a:r>
          </a:p>
          <a:p>
            <a:r>
              <a:rPr lang="de-DE" dirty="0" err="1"/>
              <a:t>Creativity</a:t>
            </a:r>
            <a:r>
              <a:rPr lang="de-DE" dirty="0"/>
              <a:t> </a:t>
            </a:r>
            <a:r>
              <a:rPr lang="de-DE" dirty="0" err="1"/>
              <a:t>Activity</a:t>
            </a:r>
            <a:r>
              <a:rPr lang="de-DE" dirty="0"/>
              <a:t> Service (CAS): UÜ, „teilgenommen“</a:t>
            </a:r>
          </a:p>
          <a:p>
            <a:endParaRPr lang="de-DE" dirty="0"/>
          </a:p>
          <a:p>
            <a:r>
              <a:rPr lang="de-DE" dirty="0"/>
              <a:t>IB Points</a:t>
            </a:r>
          </a:p>
          <a:p>
            <a:pPr lvl="1"/>
            <a:r>
              <a:rPr lang="de-DE" dirty="0"/>
              <a:t>6 </a:t>
            </a:r>
            <a:r>
              <a:rPr lang="de-DE" dirty="0" err="1"/>
              <a:t>Subjects</a:t>
            </a:r>
            <a:r>
              <a:rPr lang="de-DE" dirty="0"/>
              <a:t>, max. 7 </a:t>
            </a:r>
            <a:r>
              <a:rPr lang="de-DE" dirty="0" err="1"/>
              <a:t>pts</a:t>
            </a:r>
            <a:r>
              <a:rPr lang="de-DE" dirty="0"/>
              <a:t>. </a:t>
            </a:r>
            <a:r>
              <a:rPr lang="de-DE" dirty="0" err="1"/>
              <a:t>each</a:t>
            </a:r>
            <a:r>
              <a:rPr lang="de-DE" dirty="0"/>
              <a:t> = 42 </a:t>
            </a:r>
            <a:r>
              <a:rPr lang="de-DE" dirty="0" err="1"/>
              <a:t>points</a:t>
            </a:r>
            <a:r>
              <a:rPr lang="de-DE" dirty="0"/>
              <a:t> max</a:t>
            </a:r>
          </a:p>
          <a:p>
            <a:pPr lvl="1"/>
            <a:r>
              <a:rPr lang="de-DE" dirty="0"/>
              <a:t>EE + TOK = 3 </a:t>
            </a:r>
            <a:r>
              <a:rPr lang="de-DE" dirty="0" err="1"/>
              <a:t>pts</a:t>
            </a:r>
            <a:r>
              <a:rPr lang="de-DE" dirty="0"/>
              <a:t>. Max</a:t>
            </a:r>
          </a:p>
          <a:p>
            <a:pPr lvl="1"/>
            <a:r>
              <a:rPr lang="de-DE" dirty="0"/>
              <a:t>Total </a:t>
            </a:r>
            <a:r>
              <a:rPr lang="de-DE" dirty="0" err="1"/>
              <a:t>pts</a:t>
            </a:r>
            <a:r>
              <a:rPr lang="de-DE" dirty="0"/>
              <a:t> = 42 + 3 = 45</a:t>
            </a:r>
          </a:p>
          <a:p>
            <a:pPr lvl="1"/>
            <a:endParaRPr lang="de-DE" dirty="0"/>
          </a:p>
          <a:p>
            <a:pPr lvl="1"/>
            <a:endParaRPr lang="de-DE" dirty="0"/>
          </a:p>
          <a:p>
            <a:endParaRPr lang="en-US" dirty="0"/>
          </a:p>
        </p:txBody>
      </p:sp>
    </p:spTree>
    <p:extLst>
      <p:ext uri="{BB962C8B-B14F-4D97-AF65-F5344CB8AC3E}">
        <p14:creationId xmlns:p14="http://schemas.microsoft.com/office/powerpoint/2010/main" val="753157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C242B9D3-DD7D-4BAC-89AB-982DA021CCF7}"/>
              </a:ext>
            </a:extLst>
          </p:cNvPr>
          <p:cNvSpPr txBox="1">
            <a:spLocks/>
          </p:cNvSpPr>
          <p:nvPr/>
        </p:nvSpPr>
        <p:spPr>
          <a:xfrm>
            <a:off x="677334" y="2273302"/>
            <a:ext cx="4677465" cy="376806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AT" dirty="0" err="1"/>
              <a:t>Criticism</a:t>
            </a:r>
            <a:r>
              <a:rPr lang="de-AT" dirty="0"/>
              <a:t> 1: </a:t>
            </a:r>
            <a:r>
              <a:rPr lang="de-AT" dirty="0" err="1"/>
              <a:t>One</a:t>
            </a:r>
            <a:r>
              <a:rPr lang="de-AT" dirty="0"/>
              <a:t> </a:t>
            </a:r>
            <a:r>
              <a:rPr lang="de-AT" dirty="0" err="1"/>
              <a:t>single</a:t>
            </a:r>
            <a:r>
              <a:rPr lang="de-AT" dirty="0"/>
              <a:t> </a:t>
            </a:r>
            <a:r>
              <a:rPr lang="de-AT" dirty="0" err="1"/>
              <a:t>component</a:t>
            </a:r>
            <a:r>
              <a:rPr lang="de-AT" dirty="0"/>
              <a:t> (</a:t>
            </a:r>
            <a:r>
              <a:rPr lang="de-AT" dirty="0" err="1"/>
              <a:t>the</a:t>
            </a:r>
            <a:r>
              <a:rPr lang="de-AT" dirty="0"/>
              <a:t> EE in </a:t>
            </a:r>
            <a:r>
              <a:rPr lang="de-AT" dirty="0" err="1"/>
              <a:t>this</a:t>
            </a:r>
            <a:r>
              <a:rPr lang="de-AT" dirty="0"/>
              <a:t> </a:t>
            </a:r>
            <a:r>
              <a:rPr lang="de-AT" dirty="0" err="1"/>
              <a:t>case</a:t>
            </a:r>
            <a:r>
              <a:rPr lang="de-AT" dirty="0"/>
              <a:t>) </a:t>
            </a:r>
            <a:r>
              <a:rPr lang="de-AT" dirty="0" err="1"/>
              <a:t>can</a:t>
            </a:r>
            <a:r>
              <a:rPr lang="de-AT" dirty="0"/>
              <a:t> </a:t>
            </a:r>
            <a:r>
              <a:rPr lang="de-AT" dirty="0" err="1"/>
              <a:t>result</a:t>
            </a:r>
            <a:r>
              <a:rPr lang="de-AT" dirty="0"/>
              <a:t> in </a:t>
            </a:r>
            <a:r>
              <a:rPr lang="de-AT" dirty="0" err="1"/>
              <a:t>the</a:t>
            </a:r>
            <a:r>
              <a:rPr lang="de-AT" dirty="0"/>
              <a:t> </a:t>
            </a:r>
            <a:r>
              <a:rPr lang="de-AT" dirty="0" err="1"/>
              <a:t>student</a:t>
            </a:r>
            <a:r>
              <a:rPr lang="de-AT" dirty="0"/>
              <a:t> not </a:t>
            </a:r>
            <a:r>
              <a:rPr lang="de-AT" dirty="0" err="1"/>
              <a:t>getting</a:t>
            </a:r>
            <a:r>
              <a:rPr lang="de-AT" dirty="0"/>
              <a:t> </a:t>
            </a:r>
            <a:r>
              <a:rPr lang="de-AT" dirty="0" err="1"/>
              <a:t>the</a:t>
            </a:r>
            <a:r>
              <a:rPr lang="de-AT" dirty="0"/>
              <a:t> IB Diploma.</a:t>
            </a:r>
          </a:p>
          <a:p>
            <a:r>
              <a:rPr lang="de-AT" dirty="0" err="1"/>
              <a:t>Criticism</a:t>
            </a:r>
            <a:r>
              <a:rPr lang="de-AT" dirty="0"/>
              <a:t> 2: </a:t>
            </a:r>
            <a:r>
              <a:rPr lang="de-AT" dirty="0" err="1"/>
              <a:t>Few</a:t>
            </a:r>
            <a:r>
              <a:rPr lang="de-AT" dirty="0"/>
              <a:t> </a:t>
            </a:r>
            <a:r>
              <a:rPr lang="de-AT" dirty="0" err="1"/>
              <a:t>points</a:t>
            </a:r>
            <a:r>
              <a:rPr lang="de-AT" dirty="0"/>
              <a:t> </a:t>
            </a:r>
            <a:r>
              <a:rPr lang="de-AT" dirty="0" err="1"/>
              <a:t>for</a:t>
            </a:r>
            <a:r>
              <a:rPr lang="de-AT" dirty="0"/>
              <a:t> </a:t>
            </a:r>
            <a:r>
              <a:rPr lang="de-AT" dirty="0" err="1"/>
              <a:t>much</a:t>
            </a:r>
            <a:r>
              <a:rPr lang="de-AT" dirty="0"/>
              <a:t> </a:t>
            </a:r>
            <a:r>
              <a:rPr lang="de-AT" dirty="0" err="1"/>
              <a:t>work</a:t>
            </a:r>
            <a:r>
              <a:rPr lang="de-AT" dirty="0"/>
              <a:t>.</a:t>
            </a:r>
          </a:p>
          <a:p>
            <a:r>
              <a:rPr lang="de-AT" dirty="0"/>
              <a:t>Retake </a:t>
            </a:r>
            <a:r>
              <a:rPr lang="de-AT" dirty="0" err="1"/>
              <a:t>of</a:t>
            </a:r>
            <a:r>
              <a:rPr lang="de-AT" dirty="0"/>
              <a:t> </a:t>
            </a:r>
            <a:r>
              <a:rPr lang="de-AT" dirty="0" err="1"/>
              <a:t>the</a:t>
            </a:r>
            <a:r>
              <a:rPr lang="de-AT" dirty="0"/>
              <a:t> EE and TOK </a:t>
            </a:r>
            <a:r>
              <a:rPr lang="de-AT" dirty="0" err="1"/>
              <a:t>is</a:t>
            </a:r>
            <a:r>
              <a:rPr lang="de-AT" dirty="0"/>
              <a:t> possible.</a:t>
            </a:r>
          </a:p>
          <a:p>
            <a:r>
              <a:rPr lang="de-AT" dirty="0" err="1"/>
              <a:t>It</a:t>
            </a:r>
            <a:r>
              <a:rPr lang="de-AT" dirty="0"/>
              <a:t> </a:t>
            </a:r>
            <a:r>
              <a:rPr lang="de-AT" dirty="0" err="1"/>
              <a:t>is</a:t>
            </a:r>
            <a:r>
              <a:rPr lang="de-AT" dirty="0"/>
              <a:t> possible </a:t>
            </a:r>
            <a:r>
              <a:rPr lang="de-AT" dirty="0" err="1"/>
              <a:t>to</a:t>
            </a:r>
            <a:r>
              <a:rPr lang="de-AT" dirty="0"/>
              <a:t> </a:t>
            </a:r>
            <a:r>
              <a:rPr lang="de-AT" dirty="0" err="1"/>
              <a:t>use</a:t>
            </a:r>
            <a:r>
              <a:rPr lang="de-AT" dirty="0"/>
              <a:t> </a:t>
            </a:r>
            <a:r>
              <a:rPr lang="de-AT" dirty="0" err="1"/>
              <a:t>the</a:t>
            </a:r>
            <a:r>
              <a:rPr lang="de-AT" dirty="0"/>
              <a:t> same </a:t>
            </a:r>
            <a:r>
              <a:rPr lang="de-AT" dirty="0" err="1"/>
              <a:t>subject</a:t>
            </a:r>
            <a:r>
              <a:rPr lang="de-AT" dirty="0"/>
              <a:t>/</a:t>
            </a:r>
            <a:r>
              <a:rPr lang="de-AT" dirty="0" err="1"/>
              <a:t>topic</a:t>
            </a:r>
            <a:r>
              <a:rPr lang="de-AT" dirty="0"/>
              <a:t>, but not </a:t>
            </a:r>
            <a:r>
              <a:rPr lang="de-AT" dirty="0" err="1"/>
              <a:t>with</a:t>
            </a:r>
            <a:r>
              <a:rPr lang="de-AT" dirty="0"/>
              <a:t> VWA.</a:t>
            </a:r>
          </a:p>
          <a:p>
            <a:r>
              <a:rPr lang="de-AT" dirty="0"/>
              <a:t>Change in </a:t>
            </a:r>
            <a:r>
              <a:rPr lang="de-AT" dirty="0" err="1"/>
              <a:t>subject</a:t>
            </a:r>
            <a:r>
              <a:rPr lang="de-AT" dirty="0"/>
              <a:t> </a:t>
            </a:r>
            <a:r>
              <a:rPr lang="de-AT" dirty="0" err="1"/>
              <a:t>only</a:t>
            </a:r>
            <a:r>
              <a:rPr lang="de-AT" dirty="0"/>
              <a:t> possible at </a:t>
            </a:r>
            <a:r>
              <a:rPr lang="de-AT" dirty="0" err="1"/>
              <a:t>next</a:t>
            </a:r>
            <a:r>
              <a:rPr lang="de-AT" dirty="0"/>
              <a:t> May </a:t>
            </a:r>
            <a:r>
              <a:rPr lang="de-AT" dirty="0" err="1"/>
              <a:t>session</a:t>
            </a:r>
            <a:r>
              <a:rPr lang="de-AT" dirty="0"/>
              <a:t> (do not </a:t>
            </a:r>
            <a:r>
              <a:rPr lang="de-AT" dirty="0" err="1"/>
              <a:t>allow</a:t>
            </a:r>
            <a:r>
              <a:rPr lang="de-AT" dirty="0"/>
              <a:t>).</a:t>
            </a:r>
          </a:p>
        </p:txBody>
      </p:sp>
      <p:sp>
        <p:nvSpPr>
          <p:cNvPr id="7" name="Slide Number Placeholder 2">
            <a:extLst>
              <a:ext uri="{FF2B5EF4-FFF2-40B4-BE49-F238E27FC236}">
                <a16:creationId xmlns:a16="http://schemas.microsoft.com/office/drawing/2014/main" id="{2A4D6124-E4DD-444E-B2CF-F5A50C69C499}"/>
              </a:ext>
            </a:extLst>
          </p:cNvPr>
          <p:cNvSpPr>
            <a:spLocks noGrp="1"/>
          </p:cNvSpPr>
          <p:nvPr>
            <p:ph type="sldNum" sz="quarter" idx="12"/>
          </p:nvPr>
        </p:nvSpPr>
        <p:spPr>
          <a:xfrm>
            <a:off x="11160000" y="6120000"/>
            <a:ext cx="683339" cy="365125"/>
          </a:xfrm>
        </p:spPr>
        <p:txBody>
          <a:bodyPr/>
          <a:lstStyle/>
          <a:p>
            <a:fld id="{D57F1E4F-1CFF-5643-939E-217C01CDF565}" type="slidenum">
              <a:rPr lang="en-US" smtClean="0"/>
              <a:pPr/>
              <a:t>12</a:t>
            </a:fld>
            <a:endParaRPr lang="en-US" dirty="0"/>
          </a:p>
        </p:txBody>
      </p:sp>
      <p:sp>
        <p:nvSpPr>
          <p:cNvPr id="8" name="Title 3">
            <a:extLst>
              <a:ext uri="{FF2B5EF4-FFF2-40B4-BE49-F238E27FC236}">
                <a16:creationId xmlns:a16="http://schemas.microsoft.com/office/drawing/2014/main" id="{FF73B20A-4743-4563-8157-5085BDF3E438}"/>
              </a:ext>
            </a:extLst>
          </p:cNvPr>
          <p:cNvSpPr txBox="1">
            <a:spLocks/>
          </p:cNvSpPr>
          <p:nvPr/>
        </p:nvSpPr>
        <p:spPr>
          <a:xfrm>
            <a:off x="677334" y="1"/>
            <a:ext cx="8596668" cy="107632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a:t>The Matrix</a:t>
            </a:r>
            <a:endParaRPr lang="en-US" dirty="0"/>
          </a:p>
        </p:txBody>
      </p:sp>
      <p:pic>
        <p:nvPicPr>
          <p:cNvPr id="9" name="Picture 8">
            <a:extLst>
              <a:ext uri="{FF2B5EF4-FFF2-40B4-BE49-F238E27FC236}">
                <a16:creationId xmlns:a16="http://schemas.microsoft.com/office/drawing/2014/main" id="{28F8A2E3-B958-4DE3-A186-0C0CA9404709}"/>
              </a:ext>
            </a:extLst>
          </p:cNvPr>
          <p:cNvPicPr>
            <a:picLocks noChangeAspect="1"/>
          </p:cNvPicPr>
          <p:nvPr/>
        </p:nvPicPr>
        <p:blipFill>
          <a:blip r:embed="rId2"/>
          <a:stretch>
            <a:fillRect/>
          </a:stretch>
        </p:blipFill>
        <p:spPr>
          <a:xfrm>
            <a:off x="5354799" y="1136652"/>
            <a:ext cx="6471728" cy="5408155"/>
          </a:xfrm>
          <a:prstGeom prst="rect">
            <a:avLst/>
          </a:prstGeom>
        </p:spPr>
      </p:pic>
      <p:sp>
        <p:nvSpPr>
          <p:cNvPr id="10" name="Speech Bubble: Rectangle 9">
            <a:extLst>
              <a:ext uri="{FF2B5EF4-FFF2-40B4-BE49-F238E27FC236}">
                <a16:creationId xmlns:a16="http://schemas.microsoft.com/office/drawing/2014/main" id="{4068DD17-C40A-4E20-B67C-E6C0B9E5D4AE}"/>
              </a:ext>
            </a:extLst>
          </p:cNvPr>
          <p:cNvSpPr/>
          <p:nvPr/>
        </p:nvSpPr>
        <p:spPr>
          <a:xfrm>
            <a:off x="3449463" y="378180"/>
            <a:ext cx="2827511" cy="1516943"/>
          </a:xfrm>
          <a:prstGeom prst="wedgeRectCallout">
            <a:avLst>
              <a:gd name="adj1" fmla="val 77247"/>
              <a:gd name="adj2" fmla="val 1372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TOK = TOK Essay + </a:t>
            </a:r>
          </a:p>
          <a:p>
            <a:pPr algn="ctr"/>
            <a:r>
              <a:rPr lang="de-AT" dirty="0">
                <a:solidFill>
                  <a:schemeClr val="tx1"/>
                </a:solidFill>
              </a:rPr>
              <a:t>TOK </a:t>
            </a:r>
            <a:r>
              <a:rPr lang="de-AT" dirty="0" err="1">
                <a:solidFill>
                  <a:schemeClr val="tx1"/>
                </a:solidFill>
              </a:rPr>
              <a:t>Presentation</a:t>
            </a:r>
            <a:endParaRPr lang="de-AT" dirty="0">
              <a:solidFill>
                <a:schemeClr val="tx1"/>
              </a:solidFill>
            </a:endParaRPr>
          </a:p>
          <a:p>
            <a:pPr algn="ctr"/>
            <a:endParaRPr lang="de-AT" dirty="0">
              <a:solidFill>
                <a:schemeClr val="tx1"/>
              </a:solidFill>
            </a:endParaRPr>
          </a:p>
          <a:p>
            <a:pPr algn="ctr"/>
            <a:r>
              <a:rPr lang="de-AT" dirty="0">
                <a:solidFill>
                  <a:schemeClr val="tx1"/>
                </a:solidFill>
              </a:rPr>
              <a:t>(TOK Essay </a:t>
            </a:r>
            <a:r>
              <a:rPr lang="de-AT" dirty="0" err="1">
                <a:solidFill>
                  <a:schemeClr val="tx1"/>
                </a:solidFill>
              </a:rPr>
              <a:t>is</a:t>
            </a:r>
            <a:r>
              <a:rPr lang="de-AT" dirty="0">
                <a:solidFill>
                  <a:schemeClr val="tx1"/>
                </a:solidFill>
              </a:rPr>
              <a:t> not </a:t>
            </a:r>
            <a:r>
              <a:rPr lang="de-AT" dirty="0" err="1">
                <a:solidFill>
                  <a:schemeClr val="tx1"/>
                </a:solidFill>
              </a:rPr>
              <a:t>the</a:t>
            </a:r>
            <a:r>
              <a:rPr lang="de-AT" dirty="0">
                <a:solidFill>
                  <a:schemeClr val="tx1"/>
                </a:solidFill>
              </a:rPr>
              <a:t> same </a:t>
            </a:r>
            <a:r>
              <a:rPr lang="de-AT" dirty="0" err="1">
                <a:solidFill>
                  <a:schemeClr val="tx1"/>
                </a:solidFill>
              </a:rPr>
              <a:t>as</a:t>
            </a:r>
            <a:r>
              <a:rPr lang="de-AT" dirty="0">
                <a:solidFill>
                  <a:schemeClr val="tx1"/>
                </a:solidFill>
              </a:rPr>
              <a:t> Extended Essay)</a:t>
            </a:r>
            <a:endParaRPr lang="en-US" dirty="0">
              <a:solidFill>
                <a:schemeClr val="tx1"/>
              </a:solidFill>
            </a:endParaRPr>
          </a:p>
        </p:txBody>
      </p:sp>
      <p:sp>
        <p:nvSpPr>
          <p:cNvPr id="11" name="Speech Bubble: Rectangle 10">
            <a:extLst>
              <a:ext uri="{FF2B5EF4-FFF2-40B4-BE49-F238E27FC236}">
                <a16:creationId xmlns:a16="http://schemas.microsoft.com/office/drawing/2014/main" id="{D7DF8DDB-E779-42AD-A522-0C440D936828}"/>
              </a:ext>
            </a:extLst>
          </p:cNvPr>
          <p:cNvSpPr/>
          <p:nvPr/>
        </p:nvSpPr>
        <p:spPr>
          <a:xfrm>
            <a:off x="2935704" y="5927558"/>
            <a:ext cx="1927515" cy="722725"/>
          </a:xfrm>
          <a:prstGeom prst="wedgeRectCallout">
            <a:avLst>
              <a:gd name="adj1" fmla="val 110022"/>
              <a:gd name="adj2" fmla="val -132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Grade N: </a:t>
            </a:r>
            <a:r>
              <a:rPr lang="de-AT" dirty="0" err="1">
                <a:solidFill>
                  <a:schemeClr val="tx1"/>
                </a:solidFill>
              </a:rPr>
              <a:t>No</a:t>
            </a:r>
            <a:r>
              <a:rPr lang="de-AT" dirty="0">
                <a:solidFill>
                  <a:schemeClr val="tx1"/>
                </a:solidFill>
              </a:rPr>
              <a:t> EE, </a:t>
            </a:r>
            <a:r>
              <a:rPr lang="de-AT" dirty="0" err="1">
                <a:solidFill>
                  <a:schemeClr val="tx1"/>
                </a:solidFill>
              </a:rPr>
              <a:t>plagiarism</a:t>
            </a:r>
            <a:r>
              <a:rPr lang="de-AT" dirty="0">
                <a:solidFill>
                  <a:schemeClr val="tx1"/>
                </a:solidFill>
              </a:rPr>
              <a:t>, etc.</a:t>
            </a:r>
            <a:endParaRPr lang="en-US" dirty="0">
              <a:solidFill>
                <a:schemeClr val="tx1"/>
              </a:solidFill>
            </a:endParaRPr>
          </a:p>
        </p:txBody>
      </p:sp>
    </p:spTree>
    <p:extLst>
      <p:ext uri="{BB962C8B-B14F-4D97-AF65-F5344CB8AC3E}">
        <p14:creationId xmlns:p14="http://schemas.microsoft.com/office/powerpoint/2010/main" val="1314525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183358" cy="1320800"/>
          </a:xfrm>
        </p:spPr>
        <p:txBody>
          <a:bodyPr/>
          <a:lstStyle/>
          <a:p>
            <a:br>
              <a:rPr lang="de-DE" dirty="0"/>
            </a:br>
            <a:r>
              <a:rPr lang="de-DE" dirty="0"/>
              <a:t>The </a:t>
            </a:r>
            <a:r>
              <a:rPr lang="de-DE" dirty="0" err="1"/>
              <a:t>students</a:t>
            </a:r>
            <a:r>
              <a:rPr lang="de-DE" dirty="0"/>
              <a:t> </a:t>
            </a:r>
            <a:r>
              <a:rPr lang="de-DE" dirty="0" err="1"/>
              <a:t>have</a:t>
            </a:r>
            <a:r>
              <a:rPr lang="de-DE" dirty="0"/>
              <a:t> </a:t>
            </a:r>
            <a:r>
              <a:rPr lang="de-DE" dirty="0" err="1"/>
              <a:t>to</a:t>
            </a:r>
            <a:r>
              <a:rPr lang="de-DE" dirty="0"/>
              <a:t> do…</a:t>
            </a:r>
            <a:endParaRPr lang="en-US" dirty="0"/>
          </a:p>
        </p:txBody>
      </p:sp>
      <p:sp>
        <p:nvSpPr>
          <p:cNvPr id="3" name="Content Placeholder 2"/>
          <p:cNvSpPr>
            <a:spLocks noGrp="1"/>
          </p:cNvSpPr>
          <p:nvPr>
            <p:ph idx="1"/>
          </p:nvPr>
        </p:nvSpPr>
        <p:spPr/>
        <p:txBody>
          <a:bodyPr/>
          <a:lstStyle/>
          <a:p>
            <a:r>
              <a:rPr lang="de-DE" dirty="0"/>
              <a:t>TOK </a:t>
            </a:r>
            <a:r>
              <a:rPr lang="de-DE" dirty="0" err="1"/>
              <a:t>Presentation</a:t>
            </a:r>
            <a:r>
              <a:rPr lang="de-DE" dirty="0"/>
              <a:t>: </a:t>
            </a:r>
            <a:r>
              <a:rPr lang="de-DE" dirty="0" err="1"/>
              <a:t>students</a:t>
            </a:r>
            <a:r>
              <a:rPr lang="de-DE" dirty="0"/>
              <a:t> </a:t>
            </a:r>
            <a:r>
              <a:rPr lang="de-DE" dirty="0" err="1"/>
              <a:t>choose</a:t>
            </a:r>
            <a:r>
              <a:rPr lang="de-DE" dirty="0"/>
              <a:t> a </a:t>
            </a:r>
            <a:r>
              <a:rPr lang="de-DE" dirty="0" err="1"/>
              <a:t>topic</a:t>
            </a:r>
            <a:endParaRPr lang="de-DE" dirty="0"/>
          </a:p>
          <a:p>
            <a:r>
              <a:rPr lang="de-DE" dirty="0"/>
              <a:t>TOK Essay (1600 </a:t>
            </a:r>
            <a:r>
              <a:rPr lang="de-DE" dirty="0" err="1"/>
              <a:t>words</a:t>
            </a:r>
            <a:r>
              <a:rPr lang="de-DE" dirty="0"/>
              <a:t>): 6 </a:t>
            </a:r>
            <a:r>
              <a:rPr lang="de-DE" dirty="0" err="1"/>
              <a:t>topics</a:t>
            </a:r>
            <a:r>
              <a:rPr lang="de-DE" dirty="0"/>
              <a:t> </a:t>
            </a:r>
            <a:r>
              <a:rPr lang="de-DE" dirty="0" err="1"/>
              <a:t>are</a:t>
            </a:r>
            <a:r>
              <a:rPr lang="de-DE" dirty="0"/>
              <a:t> </a:t>
            </a:r>
            <a:r>
              <a:rPr lang="de-DE" dirty="0" err="1"/>
              <a:t>given</a:t>
            </a:r>
            <a:r>
              <a:rPr lang="de-DE" dirty="0"/>
              <a:t>, </a:t>
            </a:r>
            <a:r>
              <a:rPr lang="de-DE" dirty="0" err="1"/>
              <a:t>student</a:t>
            </a:r>
            <a:r>
              <a:rPr lang="de-DE" dirty="0"/>
              <a:t> </a:t>
            </a:r>
            <a:r>
              <a:rPr lang="de-DE" dirty="0" err="1"/>
              <a:t>chooses</a:t>
            </a:r>
            <a:r>
              <a:rPr lang="de-DE" dirty="0"/>
              <a:t> </a:t>
            </a:r>
            <a:r>
              <a:rPr lang="de-DE" dirty="0" err="1"/>
              <a:t>one</a:t>
            </a:r>
            <a:r>
              <a:rPr lang="de-DE" dirty="0"/>
              <a:t>. </a:t>
            </a:r>
            <a:r>
              <a:rPr lang="de-DE" dirty="0" err="1"/>
              <a:t>Example</a:t>
            </a:r>
            <a:r>
              <a:rPr lang="de-DE" dirty="0"/>
              <a:t>:</a:t>
            </a:r>
            <a:endParaRPr lang="en-US" dirty="0"/>
          </a:p>
        </p:txBody>
      </p:sp>
      <p:pic>
        <p:nvPicPr>
          <p:cNvPr id="4" name="Picture 3"/>
          <p:cNvPicPr>
            <a:picLocks noChangeAspect="1"/>
          </p:cNvPicPr>
          <p:nvPr/>
        </p:nvPicPr>
        <p:blipFill>
          <a:blip r:embed="rId2"/>
          <a:stretch>
            <a:fillRect/>
          </a:stretch>
        </p:blipFill>
        <p:spPr>
          <a:xfrm>
            <a:off x="677334" y="3243507"/>
            <a:ext cx="10817980" cy="3028044"/>
          </a:xfrm>
          <a:prstGeom prst="rect">
            <a:avLst/>
          </a:prstGeom>
        </p:spPr>
      </p:pic>
    </p:spTree>
    <p:extLst>
      <p:ext uri="{BB962C8B-B14F-4D97-AF65-F5344CB8AC3E}">
        <p14:creationId xmlns:p14="http://schemas.microsoft.com/office/powerpoint/2010/main" val="1379873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What</a:t>
            </a:r>
            <a:r>
              <a:rPr lang="de-DE" dirty="0"/>
              <a:t> </a:t>
            </a:r>
            <a:r>
              <a:rPr lang="de-DE" dirty="0" err="1"/>
              <a:t>is</a:t>
            </a:r>
            <a:r>
              <a:rPr lang="de-DE" dirty="0"/>
              <a:t> </a:t>
            </a:r>
            <a:r>
              <a:rPr lang="de-DE" dirty="0" err="1"/>
              <a:t>the</a:t>
            </a:r>
            <a:r>
              <a:rPr lang="de-DE" dirty="0"/>
              <a:t> </a:t>
            </a:r>
            <a:r>
              <a:rPr lang="de-DE" dirty="0" err="1"/>
              <a:t>Written</a:t>
            </a:r>
            <a:r>
              <a:rPr lang="de-DE" dirty="0"/>
              <a:t> Curriculum</a:t>
            </a:r>
            <a:endParaRPr lang="en-US" dirty="0"/>
          </a:p>
        </p:txBody>
      </p:sp>
      <p:sp>
        <p:nvSpPr>
          <p:cNvPr id="3" name="Content Placeholder 2"/>
          <p:cNvSpPr>
            <a:spLocks noGrp="1"/>
          </p:cNvSpPr>
          <p:nvPr>
            <p:ph idx="1"/>
          </p:nvPr>
        </p:nvSpPr>
        <p:spPr>
          <a:xfrm>
            <a:off x="677334" y="1414585"/>
            <a:ext cx="9052820" cy="5251938"/>
          </a:xfrm>
        </p:spPr>
        <p:txBody>
          <a:bodyPr>
            <a:normAutofit fontScale="92500" lnSpcReduction="10000"/>
          </a:bodyPr>
          <a:lstStyle/>
          <a:p>
            <a:r>
              <a:rPr lang="en-US" dirty="0" err="1"/>
              <a:t>Jahresstoffverteilung</a:t>
            </a:r>
            <a:endParaRPr lang="en-US" dirty="0"/>
          </a:p>
          <a:p>
            <a:r>
              <a:rPr lang="en-US" dirty="0"/>
              <a:t>Not a day-to-day lesson plan (said the IB)</a:t>
            </a:r>
          </a:p>
          <a:p>
            <a:r>
              <a:rPr lang="en-US" dirty="0"/>
              <a:t>Evidence that you will teach the IB (and TOK) in your subject</a:t>
            </a:r>
          </a:p>
          <a:p>
            <a:r>
              <a:rPr lang="en-US" dirty="0"/>
              <a:t>With the exception of Mathematics and German A (</a:t>
            </a:r>
            <a:r>
              <a:rPr lang="en-US" dirty="0" err="1"/>
              <a:t>schriftl</a:t>
            </a:r>
            <a:r>
              <a:rPr lang="en-US" dirty="0"/>
              <a:t>. Matura) – ignore (!!) the AHS </a:t>
            </a:r>
            <a:r>
              <a:rPr lang="en-US" dirty="0" err="1"/>
              <a:t>Lehrplan</a:t>
            </a:r>
            <a:r>
              <a:rPr lang="en-US" dirty="0"/>
              <a:t>. For the WPGs you can do this anyway, but you also do this for other non-WPG subjects that are relevant for the IB. If someone </a:t>
            </a:r>
            <a:r>
              <a:rPr lang="en-US" dirty="0" err="1"/>
              <a:t>companins</a:t>
            </a:r>
            <a:r>
              <a:rPr lang="en-US" dirty="0"/>
              <a:t> about this, then tell them (choose your favorite justification):</a:t>
            </a:r>
          </a:p>
          <a:p>
            <a:pPr lvl="1"/>
            <a:r>
              <a:rPr lang="en-US" dirty="0"/>
              <a:t>AHS </a:t>
            </a:r>
            <a:r>
              <a:rPr lang="en-US" dirty="0" err="1"/>
              <a:t>Lehrplan</a:t>
            </a:r>
            <a:r>
              <a:rPr lang="en-US" dirty="0"/>
              <a:t> is a </a:t>
            </a:r>
            <a:r>
              <a:rPr lang="en-US" dirty="0" err="1"/>
              <a:t>Rahmenlehrplan</a:t>
            </a:r>
            <a:r>
              <a:rPr lang="en-US" dirty="0"/>
              <a:t>. You as the teacher have the right and obligation to interpret the AHS </a:t>
            </a:r>
            <a:r>
              <a:rPr lang="en-US" dirty="0" err="1"/>
              <a:t>Lehrplan</a:t>
            </a:r>
            <a:r>
              <a:rPr lang="en-US" dirty="0"/>
              <a:t> to suit the school profile.</a:t>
            </a:r>
          </a:p>
          <a:p>
            <a:pPr lvl="1"/>
            <a:r>
              <a:rPr lang="en-US" dirty="0"/>
              <a:t>You are required to teach IB material </a:t>
            </a:r>
            <a:r>
              <a:rPr lang="en-US" dirty="0" err="1"/>
              <a:t>becasue</a:t>
            </a:r>
            <a:r>
              <a:rPr lang="en-US" dirty="0"/>
              <a:t> you are a </a:t>
            </a:r>
            <a:r>
              <a:rPr lang="en-US" dirty="0" err="1"/>
              <a:t>Schulversuch.You</a:t>
            </a:r>
            <a:r>
              <a:rPr lang="en-US" dirty="0"/>
              <a:t> are not allowed to deviate from the </a:t>
            </a:r>
            <a:r>
              <a:rPr lang="en-US" dirty="0" err="1"/>
              <a:t>Bescheid</a:t>
            </a:r>
            <a:r>
              <a:rPr lang="en-US" dirty="0"/>
              <a:t> of the Ministerium.</a:t>
            </a:r>
          </a:p>
          <a:p>
            <a:pPr lvl="1"/>
            <a:r>
              <a:rPr lang="en-US" dirty="0"/>
              <a:t>The </a:t>
            </a:r>
            <a:r>
              <a:rPr lang="en-US" dirty="0" err="1"/>
              <a:t>Schulversuch</a:t>
            </a:r>
            <a:r>
              <a:rPr lang="en-US" dirty="0"/>
              <a:t> is irrelevant anyway, because it only applies to subjects that are not part of the original </a:t>
            </a:r>
            <a:r>
              <a:rPr lang="en-US" dirty="0" err="1"/>
              <a:t>Stundentafel</a:t>
            </a:r>
            <a:r>
              <a:rPr lang="en-US" dirty="0"/>
              <a:t>. It does not matter if you are a </a:t>
            </a:r>
            <a:r>
              <a:rPr lang="en-US" dirty="0" err="1"/>
              <a:t>Schulversuch</a:t>
            </a:r>
            <a:r>
              <a:rPr lang="en-US" dirty="0"/>
              <a:t> or not, as a teacher you have the right to interpret the AHS </a:t>
            </a:r>
            <a:r>
              <a:rPr lang="en-US" dirty="0" err="1"/>
              <a:t>Lehrplan</a:t>
            </a:r>
            <a:r>
              <a:rPr lang="en-US" dirty="0"/>
              <a:t> the way you want. Any you will replace it with the IB (said a person of authority, not I).</a:t>
            </a:r>
          </a:p>
          <a:p>
            <a:pPr lvl="1"/>
            <a:r>
              <a:rPr lang="en-US" dirty="0"/>
              <a:t>You are not allowed to teach material that is not IB relevant, because you will not have enough hours to complete the IB (the IB will complain to you otherwise).</a:t>
            </a:r>
          </a:p>
          <a:p>
            <a:pPr lvl="1"/>
            <a:r>
              <a:rPr lang="en-US" dirty="0"/>
              <a:t>The written curriculum is the official </a:t>
            </a:r>
            <a:r>
              <a:rPr lang="en-US" dirty="0" err="1"/>
              <a:t>Lehrplan</a:t>
            </a:r>
            <a:r>
              <a:rPr lang="en-US" dirty="0"/>
              <a:t> of your school and it was agreed that this contains only IB relevant material.</a:t>
            </a:r>
          </a:p>
        </p:txBody>
      </p:sp>
    </p:spTree>
    <p:extLst>
      <p:ext uri="{BB962C8B-B14F-4D97-AF65-F5344CB8AC3E}">
        <p14:creationId xmlns:p14="http://schemas.microsoft.com/office/powerpoint/2010/main" val="2743402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FC0C-DD23-4EC5-AF09-A111AE082907}"/>
              </a:ext>
            </a:extLst>
          </p:cNvPr>
          <p:cNvSpPr>
            <a:spLocks noGrp="1"/>
          </p:cNvSpPr>
          <p:nvPr>
            <p:ph type="title"/>
          </p:nvPr>
        </p:nvSpPr>
        <p:spPr/>
        <p:txBody>
          <a:bodyPr/>
          <a:lstStyle/>
          <a:p>
            <a:r>
              <a:rPr lang="de-AT" dirty="0" err="1"/>
              <a:t>How</a:t>
            </a:r>
            <a:r>
              <a:rPr lang="de-AT" dirty="0"/>
              <a:t> </a:t>
            </a:r>
            <a:r>
              <a:rPr lang="de-AT" dirty="0" err="1"/>
              <a:t>to</a:t>
            </a:r>
            <a:r>
              <a:rPr lang="de-AT" dirty="0"/>
              <a:t> do </a:t>
            </a:r>
            <a:r>
              <a:rPr lang="de-AT" dirty="0" err="1"/>
              <a:t>the</a:t>
            </a:r>
            <a:r>
              <a:rPr lang="de-AT" dirty="0"/>
              <a:t> </a:t>
            </a:r>
            <a:r>
              <a:rPr lang="de-AT" dirty="0" err="1"/>
              <a:t>Written</a:t>
            </a:r>
            <a:r>
              <a:rPr lang="de-AT" dirty="0"/>
              <a:t> Curriculum</a:t>
            </a:r>
          </a:p>
        </p:txBody>
      </p:sp>
      <p:sp>
        <p:nvSpPr>
          <p:cNvPr id="3" name="Content Placeholder 2">
            <a:extLst>
              <a:ext uri="{FF2B5EF4-FFF2-40B4-BE49-F238E27FC236}">
                <a16:creationId xmlns:a16="http://schemas.microsoft.com/office/drawing/2014/main" id="{81D65FB6-73EC-46C2-BF7C-297380CD6822}"/>
              </a:ext>
            </a:extLst>
          </p:cNvPr>
          <p:cNvSpPr>
            <a:spLocks noGrp="1"/>
          </p:cNvSpPr>
          <p:nvPr>
            <p:ph idx="1"/>
          </p:nvPr>
        </p:nvSpPr>
        <p:spPr>
          <a:xfrm>
            <a:off x="677334" y="1500555"/>
            <a:ext cx="8596668" cy="4540808"/>
          </a:xfrm>
        </p:spPr>
        <p:txBody>
          <a:bodyPr>
            <a:normAutofit fontScale="92500" lnSpcReduction="20000"/>
          </a:bodyPr>
          <a:lstStyle/>
          <a:p>
            <a:r>
              <a:rPr lang="en-US" b="1" dirty="0"/>
              <a:t>Topic allocation: </a:t>
            </a:r>
            <a:r>
              <a:rPr lang="en-US" dirty="0"/>
              <a:t>Decide which IB topics should be taught in the </a:t>
            </a:r>
            <a:r>
              <a:rPr lang="en-US" dirty="0" err="1"/>
              <a:t>Pflichtgegenstand</a:t>
            </a:r>
            <a:r>
              <a:rPr lang="en-US" dirty="0"/>
              <a:t> and which in the IB WPG (if you split the course up). Remove all topics of the Austrian Curriculum that are not relevant for the IB. You will otherwise run out of time. Reinterpret the remaining parts of the AHS curriculum in such a way that they fit the IB. Make a </a:t>
            </a:r>
            <a:r>
              <a:rPr lang="en-US" dirty="0" err="1"/>
              <a:t>Jahresstoffverteilung</a:t>
            </a:r>
            <a:r>
              <a:rPr lang="en-US" dirty="0"/>
              <a:t> by copy-pasting the chapters. Take available teaching hours into consideration. </a:t>
            </a:r>
          </a:p>
          <a:p>
            <a:r>
              <a:rPr lang="en-US" b="1" dirty="0"/>
              <a:t>Teacher cooperation: </a:t>
            </a:r>
            <a:r>
              <a:rPr lang="en-US" dirty="0"/>
              <a:t>Techers of the </a:t>
            </a:r>
            <a:r>
              <a:rPr lang="en-US" dirty="0" err="1"/>
              <a:t>Pflichtgegenstand</a:t>
            </a:r>
            <a:r>
              <a:rPr lang="en-US" dirty="0"/>
              <a:t> and the WPG must work together. There must be agreement of the topics taught. </a:t>
            </a:r>
            <a:r>
              <a:rPr lang="en-US" u="sng" dirty="0"/>
              <a:t>Very important</a:t>
            </a:r>
            <a:r>
              <a:rPr lang="en-US" dirty="0"/>
              <a:t>. Teachers of the lower classes (5-6 Kl.) must be informed on the IB topics so that they can start preparing the students. Adjust the curriculum of these classes as well. „</a:t>
            </a:r>
            <a:r>
              <a:rPr lang="en-US" dirty="0" err="1"/>
              <a:t>Lehrpläne</a:t>
            </a:r>
            <a:r>
              <a:rPr lang="en-US" dirty="0"/>
              <a:t> der 5. und 6. </a:t>
            </a:r>
            <a:r>
              <a:rPr lang="en-US" dirty="0" err="1"/>
              <a:t>Klasse</a:t>
            </a:r>
            <a:r>
              <a:rPr lang="en-US" dirty="0"/>
              <a:t> </a:t>
            </a:r>
            <a:r>
              <a:rPr lang="en-US" dirty="0" err="1"/>
              <a:t>ausmisten</a:t>
            </a:r>
            <a:r>
              <a:rPr lang="en-US" dirty="0"/>
              <a:t> und IB-</a:t>
            </a:r>
            <a:r>
              <a:rPr lang="en-US" dirty="0" err="1"/>
              <a:t>konform</a:t>
            </a:r>
            <a:r>
              <a:rPr lang="en-US" dirty="0"/>
              <a:t> </a:t>
            </a:r>
            <a:r>
              <a:rPr lang="en-US" dirty="0" err="1"/>
              <a:t>machen</a:t>
            </a:r>
            <a:r>
              <a:rPr lang="en-US" dirty="0"/>
              <a:t>. </a:t>
            </a:r>
            <a:r>
              <a:rPr lang="en-US" dirty="0" err="1"/>
              <a:t>Beurteilungssystem</a:t>
            </a:r>
            <a:r>
              <a:rPr lang="en-US" dirty="0"/>
              <a:t> </a:t>
            </a:r>
            <a:r>
              <a:rPr lang="en-US" dirty="0" err="1"/>
              <a:t>anpassen</a:t>
            </a:r>
            <a:r>
              <a:rPr lang="en-US" dirty="0"/>
              <a:t>, wo </a:t>
            </a:r>
            <a:r>
              <a:rPr lang="en-US" dirty="0" err="1"/>
              <a:t>sinnvoll</a:t>
            </a:r>
            <a:r>
              <a:rPr lang="en-US" dirty="0"/>
              <a:t>. </a:t>
            </a:r>
            <a:r>
              <a:rPr lang="en-US" dirty="0" err="1"/>
              <a:t>Lehrpläne</a:t>
            </a:r>
            <a:r>
              <a:rPr lang="en-US" dirty="0"/>
              <a:t> der 7 und 8 </a:t>
            </a:r>
            <a:r>
              <a:rPr lang="en-US" dirty="0" err="1"/>
              <a:t>Klasse</a:t>
            </a:r>
            <a:r>
              <a:rPr lang="en-US" dirty="0"/>
              <a:t> </a:t>
            </a:r>
            <a:r>
              <a:rPr lang="en-US" dirty="0" err="1"/>
              <a:t>für</a:t>
            </a:r>
            <a:r>
              <a:rPr lang="en-US" dirty="0"/>
              <a:t> das IB neu </a:t>
            </a:r>
            <a:r>
              <a:rPr lang="en-US" dirty="0" err="1"/>
              <a:t>aufstellen</a:t>
            </a:r>
            <a:r>
              <a:rPr lang="en-US" dirty="0"/>
              <a:t>.“</a:t>
            </a:r>
          </a:p>
          <a:p>
            <a:r>
              <a:rPr lang="en-US" b="1" dirty="0"/>
              <a:t>TOK: </a:t>
            </a:r>
            <a:r>
              <a:rPr lang="en-US" dirty="0"/>
              <a:t>Copy-paste TOK questions that you have from the syllabus or your own (!!!) to the </a:t>
            </a:r>
            <a:r>
              <a:rPr lang="en-US" dirty="0" err="1"/>
              <a:t>Jahresstoffverteilung</a:t>
            </a:r>
            <a:r>
              <a:rPr lang="en-US" dirty="0"/>
              <a:t> and clearly label it TOK. Make it visible to the IB that you include TOK material. Maybe you are already teaching TOK content without knowing it. Make those stories/examples visible in the Written Curriculum and label them with „TOK“.</a:t>
            </a:r>
          </a:p>
          <a:p>
            <a:endParaRPr lang="en-US" dirty="0"/>
          </a:p>
          <a:p>
            <a:endParaRPr lang="en-US" dirty="0"/>
          </a:p>
        </p:txBody>
      </p:sp>
    </p:spTree>
    <p:extLst>
      <p:ext uri="{BB962C8B-B14F-4D97-AF65-F5344CB8AC3E}">
        <p14:creationId xmlns:p14="http://schemas.microsoft.com/office/powerpoint/2010/main" val="1784928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Why</a:t>
            </a:r>
            <a:r>
              <a:rPr lang="de-DE" dirty="0"/>
              <a:t> do </a:t>
            </a:r>
            <a:r>
              <a:rPr lang="de-DE" u="sng" dirty="0">
                <a:solidFill>
                  <a:srgbClr val="002060"/>
                </a:solidFill>
              </a:rPr>
              <a:t>I</a:t>
            </a:r>
            <a:r>
              <a:rPr lang="de-DE" dirty="0"/>
              <a:t> </a:t>
            </a:r>
            <a:r>
              <a:rPr lang="de-DE" dirty="0" err="1"/>
              <a:t>have</a:t>
            </a:r>
            <a:r>
              <a:rPr lang="de-DE" dirty="0"/>
              <a:t> </a:t>
            </a:r>
            <a:r>
              <a:rPr lang="de-DE" dirty="0" err="1"/>
              <a:t>to</a:t>
            </a:r>
            <a:r>
              <a:rPr lang="de-DE" dirty="0"/>
              <a:t> </a:t>
            </a:r>
            <a:r>
              <a:rPr lang="de-DE" dirty="0" err="1"/>
              <a:t>include</a:t>
            </a:r>
            <a:r>
              <a:rPr lang="de-DE" dirty="0"/>
              <a:t> TOK in </a:t>
            </a:r>
            <a:r>
              <a:rPr lang="de-DE" dirty="0" err="1"/>
              <a:t>my</a:t>
            </a:r>
            <a:r>
              <a:rPr lang="de-DE" dirty="0"/>
              <a:t> </a:t>
            </a:r>
            <a:r>
              <a:rPr lang="de-DE" dirty="0" err="1"/>
              <a:t>curriculum</a:t>
            </a:r>
            <a:r>
              <a:rPr lang="de-DE" dirty="0"/>
              <a:t>? </a:t>
            </a:r>
            <a:r>
              <a:rPr lang="de-DE" dirty="0" err="1"/>
              <a:t>Why</a:t>
            </a:r>
            <a:r>
              <a:rPr lang="de-DE" dirty="0"/>
              <a:t> </a:t>
            </a:r>
            <a:r>
              <a:rPr lang="de-DE" dirty="0" err="1"/>
              <a:t>does</a:t>
            </a:r>
            <a:r>
              <a:rPr lang="de-DE" dirty="0"/>
              <a:t> </a:t>
            </a:r>
            <a:r>
              <a:rPr lang="de-DE" dirty="0" err="1"/>
              <a:t>the</a:t>
            </a:r>
            <a:r>
              <a:rPr lang="de-DE" dirty="0"/>
              <a:t> IB not </a:t>
            </a:r>
            <a:r>
              <a:rPr lang="de-DE" dirty="0" err="1"/>
              <a:t>tell</a:t>
            </a:r>
            <a:r>
              <a:rPr lang="de-DE" dirty="0"/>
              <a:t> </a:t>
            </a:r>
            <a:r>
              <a:rPr lang="de-DE" dirty="0" err="1"/>
              <a:t>me</a:t>
            </a:r>
            <a:r>
              <a:rPr lang="de-DE" dirty="0"/>
              <a:t>? </a:t>
            </a:r>
            <a:endParaRPr lang="en-US" dirty="0"/>
          </a:p>
        </p:txBody>
      </p:sp>
      <p:sp>
        <p:nvSpPr>
          <p:cNvPr id="3" name="Content Placeholder 2"/>
          <p:cNvSpPr>
            <a:spLocks noGrp="1"/>
          </p:cNvSpPr>
          <p:nvPr>
            <p:ph idx="1"/>
          </p:nvPr>
        </p:nvSpPr>
        <p:spPr/>
        <p:txBody>
          <a:bodyPr/>
          <a:lstStyle/>
          <a:p>
            <a:r>
              <a:rPr lang="en-US" dirty="0"/>
              <a:t>Question 2: What is the point of making my own curriculum, if the IB already has a syllabus?</a:t>
            </a:r>
          </a:p>
          <a:p>
            <a:r>
              <a:rPr lang="en-US" dirty="0"/>
              <a:t>Answer 1: they want you to find your own way of including TOK and they want that you “</a:t>
            </a:r>
            <a:r>
              <a:rPr lang="en-US" dirty="0" err="1"/>
              <a:t>auseinandersetzen</a:t>
            </a:r>
            <a:r>
              <a:rPr lang="en-US" dirty="0"/>
              <a:t> </a:t>
            </a:r>
            <a:r>
              <a:rPr lang="en-US" dirty="0" err="1"/>
              <a:t>sich</a:t>
            </a:r>
            <a:r>
              <a:rPr lang="en-US" dirty="0"/>
              <a:t>” with the course material. </a:t>
            </a:r>
          </a:p>
          <a:p>
            <a:r>
              <a:rPr lang="en-US" dirty="0"/>
              <a:t>Answer 2: They want to see evidence that you will implement (“</a:t>
            </a:r>
            <a:r>
              <a:rPr lang="en-US" dirty="0" err="1"/>
              <a:t>umsetzen</a:t>
            </a:r>
            <a:r>
              <a:rPr lang="en-US" dirty="0"/>
              <a:t>”) IB stuff in your teaching.</a:t>
            </a:r>
          </a:p>
          <a:p>
            <a:r>
              <a:rPr lang="en-US" dirty="0"/>
              <a:t>Answer 3: They give you the freedom to choose your own TOK topics to be included.</a:t>
            </a:r>
          </a:p>
          <a:p>
            <a:r>
              <a:rPr lang="en-US" b="1" dirty="0"/>
              <a:t>When you cover TOK topics in your (non-TOK) course, tell the student that this is TOK, so that they can use the example for their presentation and essay.</a:t>
            </a:r>
          </a:p>
          <a:p>
            <a:endParaRPr lang="en-US" b="1" dirty="0"/>
          </a:p>
          <a:p>
            <a:endParaRPr lang="en-US" dirty="0"/>
          </a:p>
          <a:p>
            <a:endParaRPr lang="en-US" dirty="0"/>
          </a:p>
          <a:p>
            <a:endParaRPr lang="en-US" dirty="0"/>
          </a:p>
          <a:p>
            <a:endParaRPr lang="en-US" dirty="0"/>
          </a:p>
        </p:txBody>
      </p:sp>
      <p:sp>
        <p:nvSpPr>
          <p:cNvPr id="5" name="Speech Bubble: Rectangle 4">
            <a:extLst>
              <a:ext uri="{FF2B5EF4-FFF2-40B4-BE49-F238E27FC236}">
                <a16:creationId xmlns:a16="http://schemas.microsoft.com/office/drawing/2014/main" id="{0C349BC2-47E1-4A5E-B39C-930A27850DE5}"/>
              </a:ext>
            </a:extLst>
          </p:cNvPr>
          <p:cNvSpPr/>
          <p:nvPr/>
        </p:nvSpPr>
        <p:spPr>
          <a:xfrm>
            <a:off x="9698892" y="906585"/>
            <a:ext cx="2133600" cy="1254004"/>
          </a:xfrm>
          <a:prstGeom prst="wedgeRectCallout">
            <a:avLst>
              <a:gd name="adj1" fmla="val -74313"/>
              <a:gd name="adj2" fmla="val 119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err="1"/>
              <a:t>How</a:t>
            </a:r>
            <a:r>
              <a:rPr lang="de-AT" sz="1400" b="1" dirty="0"/>
              <a:t> </a:t>
            </a:r>
            <a:r>
              <a:rPr lang="de-AT" sz="1400" b="1" dirty="0" err="1"/>
              <a:t>can</a:t>
            </a:r>
            <a:r>
              <a:rPr lang="de-AT" sz="1400" b="1" dirty="0"/>
              <a:t> </a:t>
            </a:r>
            <a:r>
              <a:rPr lang="de-AT" sz="1400" b="1" dirty="0" err="1"/>
              <a:t>the</a:t>
            </a:r>
            <a:r>
              <a:rPr lang="de-AT" sz="1400" b="1" dirty="0"/>
              <a:t> </a:t>
            </a:r>
            <a:r>
              <a:rPr lang="de-AT" sz="1400" b="1" dirty="0" err="1"/>
              <a:t>mixing</a:t>
            </a:r>
            <a:r>
              <a:rPr lang="de-AT" sz="1400" b="1" dirty="0"/>
              <a:t> </a:t>
            </a:r>
            <a:r>
              <a:rPr lang="de-AT" sz="1400" b="1" dirty="0" err="1"/>
              <a:t>of</a:t>
            </a:r>
            <a:r>
              <a:rPr lang="de-AT" sz="1400" b="1" dirty="0"/>
              <a:t> </a:t>
            </a:r>
            <a:r>
              <a:rPr lang="de-AT" sz="1400" b="1" dirty="0" err="1"/>
              <a:t>languages</a:t>
            </a:r>
            <a:r>
              <a:rPr lang="de-AT" sz="1400" b="1" dirty="0"/>
              <a:t> </a:t>
            </a:r>
            <a:r>
              <a:rPr lang="de-AT" sz="1400" b="1" dirty="0" err="1"/>
              <a:t>help</a:t>
            </a:r>
            <a:r>
              <a:rPr lang="de-AT" sz="1400" b="1" dirty="0"/>
              <a:t> </a:t>
            </a:r>
            <a:r>
              <a:rPr lang="de-AT" sz="1400" b="1" dirty="0" err="1"/>
              <a:t>or</a:t>
            </a:r>
            <a:r>
              <a:rPr lang="de-AT" sz="1400" b="1" dirty="0"/>
              <a:t> </a:t>
            </a:r>
            <a:r>
              <a:rPr lang="de-AT" sz="1400" b="1" dirty="0" err="1"/>
              <a:t>hinder</a:t>
            </a:r>
            <a:r>
              <a:rPr lang="de-AT" sz="1400" b="1" dirty="0"/>
              <a:t> </a:t>
            </a:r>
            <a:r>
              <a:rPr lang="de-AT" sz="1400" b="1" dirty="0" err="1"/>
              <a:t>the</a:t>
            </a:r>
            <a:r>
              <a:rPr lang="de-AT" sz="1400" b="1" dirty="0"/>
              <a:t> </a:t>
            </a:r>
            <a:r>
              <a:rPr lang="de-AT" sz="1400" b="1" dirty="0" err="1"/>
              <a:t>communication</a:t>
            </a:r>
            <a:r>
              <a:rPr lang="de-AT" sz="1400" b="1" dirty="0"/>
              <a:t> </a:t>
            </a:r>
            <a:r>
              <a:rPr lang="de-AT" sz="1400" b="1" dirty="0" err="1"/>
              <a:t>of</a:t>
            </a:r>
            <a:r>
              <a:rPr lang="de-AT" sz="1400" b="1" dirty="0"/>
              <a:t> </a:t>
            </a:r>
            <a:r>
              <a:rPr lang="de-AT" sz="1400" b="1" dirty="0" err="1"/>
              <a:t>complex</a:t>
            </a:r>
            <a:r>
              <a:rPr lang="de-AT" sz="1400" b="1" dirty="0"/>
              <a:t> </a:t>
            </a:r>
            <a:r>
              <a:rPr lang="de-AT" sz="1400" b="1" dirty="0" err="1"/>
              <a:t>topics</a:t>
            </a:r>
            <a:r>
              <a:rPr lang="de-AT" sz="1400" b="1" dirty="0"/>
              <a:t>?</a:t>
            </a:r>
          </a:p>
        </p:txBody>
      </p:sp>
    </p:spTree>
    <p:extLst>
      <p:ext uri="{BB962C8B-B14F-4D97-AF65-F5344CB8AC3E}">
        <p14:creationId xmlns:p14="http://schemas.microsoft.com/office/powerpoint/2010/main" val="350446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Where</a:t>
            </a:r>
            <a:r>
              <a:rPr lang="de-DE" dirty="0"/>
              <a:t> </a:t>
            </a:r>
            <a:r>
              <a:rPr lang="de-DE" dirty="0" err="1"/>
              <a:t>can</a:t>
            </a:r>
            <a:r>
              <a:rPr lang="de-DE" dirty="0"/>
              <a:t> I find </a:t>
            </a:r>
            <a:r>
              <a:rPr lang="de-DE" dirty="0" err="1"/>
              <a:t>help</a:t>
            </a:r>
            <a:r>
              <a:rPr lang="de-DE" dirty="0"/>
              <a:t> </a:t>
            </a:r>
            <a:r>
              <a:rPr lang="de-DE" dirty="0" err="1"/>
              <a:t>for</a:t>
            </a:r>
            <a:r>
              <a:rPr lang="de-DE" dirty="0"/>
              <a:t> </a:t>
            </a:r>
            <a:r>
              <a:rPr lang="de-DE" dirty="0" err="1"/>
              <a:t>including</a:t>
            </a:r>
            <a:r>
              <a:rPr lang="de-DE" dirty="0"/>
              <a:t> TOK material in </a:t>
            </a:r>
            <a:r>
              <a:rPr lang="de-DE" dirty="0" err="1"/>
              <a:t>my</a:t>
            </a:r>
            <a:r>
              <a:rPr lang="de-DE" dirty="0"/>
              <a:t> </a:t>
            </a:r>
            <a:r>
              <a:rPr lang="de-DE" dirty="0" err="1"/>
              <a:t>curriculum</a:t>
            </a:r>
            <a:r>
              <a:rPr lang="de-DE" dirty="0"/>
              <a:t>?</a:t>
            </a:r>
            <a:endParaRPr lang="en-US" dirty="0"/>
          </a:p>
        </p:txBody>
      </p:sp>
      <p:sp>
        <p:nvSpPr>
          <p:cNvPr id="3" name="Content Placeholder 2"/>
          <p:cNvSpPr>
            <a:spLocks noGrp="1"/>
          </p:cNvSpPr>
          <p:nvPr>
            <p:ph idx="1"/>
          </p:nvPr>
        </p:nvSpPr>
        <p:spPr/>
        <p:txBody>
          <a:bodyPr/>
          <a:lstStyle/>
          <a:p>
            <a:r>
              <a:rPr lang="en-US" dirty="0"/>
              <a:t>There is an IB syllabus and in many syllabi, there will already be TOK topics explicitly included. They have done the work (partially) for you. Same for some IB textbooks.</a:t>
            </a:r>
          </a:p>
          <a:p>
            <a:r>
              <a:rPr lang="en-US" dirty="0"/>
              <a:t>RTDIBS: Read the damn IB Syllabus.</a:t>
            </a:r>
          </a:p>
          <a:p>
            <a:endParaRPr lang="en-US" dirty="0"/>
          </a:p>
        </p:txBody>
      </p:sp>
      <p:pic>
        <p:nvPicPr>
          <p:cNvPr id="4" name="Picture 3">
            <a:extLst>
              <a:ext uri="{FF2B5EF4-FFF2-40B4-BE49-F238E27FC236}">
                <a16:creationId xmlns:a16="http://schemas.microsoft.com/office/drawing/2014/main" id="{9AE93E02-8088-4113-A23C-4DB5DE9C65F1}"/>
              </a:ext>
            </a:extLst>
          </p:cNvPr>
          <p:cNvPicPr>
            <a:picLocks noChangeAspect="1"/>
          </p:cNvPicPr>
          <p:nvPr/>
        </p:nvPicPr>
        <p:blipFill>
          <a:blip r:embed="rId2"/>
          <a:stretch>
            <a:fillRect/>
          </a:stretch>
        </p:blipFill>
        <p:spPr>
          <a:xfrm>
            <a:off x="677334" y="3623467"/>
            <a:ext cx="7638649" cy="2768003"/>
          </a:xfrm>
          <a:prstGeom prst="rect">
            <a:avLst/>
          </a:prstGeom>
        </p:spPr>
      </p:pic>
      <p:sp>
        <p:nvSpPr>
          <p:cNvPr id="5" name="Speech Bubble: Rectangle 4">
            <a:extLst>
              <a:ext uri="{FF2B5EF4-FFF2-40B4-BE49-F238E27FC236}">
                <a16:creationId xmlns:a16="http://schemas.microsoft.com/office/drawing/2014/main" id="{890DAA3F-A58C-404C-ABA5-B4BC53F23CB1}"/>
              </a:ext>
            </a:extLst>
          </p:cNvPr>
          <p:cNvSpPr/>
          <p:nvPr/>
        </p:nvSpPr>
        <p:spPr>
          <a:xfrm>
            <a:off x="9745784" y="3884246"/>
            <a:ext cx="2133600" cy="1254004"/>
          </a:xfrm>
          <a:prstGeom prst="wedgeRectCallout">
            <a:avLst>
              <a:gd name="adj1" fmla="val -121566"/>
              <a:gd name="adj2" fmla="val 1373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err="1"/>
              <a:t>Why</a:t>
            </a:r>
            <a:r>
              <a:rPr lang="de-AT" sz="1400" b="1" dirty="0"/>
              <a:t> </a:t>
            </a:r>
            <a:r>
              <a:rPr lang="de-AT" sz="1400" b="1" dirty="0" err="1"/>
              <a:t>is</a:t>
            </a:r>
            <a:r>
              <a:rPr lang="de-AT" sz="1400" b="1" dirty="0"/>
              <a:t> </a:t>
            </a:r>
            <a:r>
              <a:rPr lang="de-AT" sz="1400" b="1" dirty="0" err="1"/>
              <a:t>it</a:t>
            </a:r>
            <a:r>
              <a:rPr lang="de-AT" sz="1400" b="1" dirty="0"/>
              <a:t>, </a:t>
            </a:r>
            <a:r>
              <a:rPr lang="de-AT" sz="1400" b="1" dirty="0" err="1"/>
              <a:t>that</a:t>
            </a:r>
            <a:r>
              <a:rPr lang="de-AT" sz="1400" b="1" dirty="0"/>
              <a:t> </a:t>
            </a:r>
            <a:r>
              <a:rPr lang="de-AT" sz="1400" b="1" dirty="0" err="1"/>
              <a:t>the</a:t>
            </a:r>
            <a:r>
              <a:rPr lang="de-AT" sz="1400" b="1" dirty="0"/>
              <a:t> </a:t>
            </a:r>
            <a:r>
              <a:rPr lang="de-AT" sz="1400" b="1" dirty="0" err="1"/>
              <a:t>connotation</a:t>
            </a:r>
            <a:r>
              <a:rPr lang="de-AT" sz="1400" b="1" dirty="0"/>
              <a:t> </a:t>
            </a:r>
            <a:r>
              <a:rPr lang="de-AT" sz="1400" b="1" dirty="0" err="1"/>
              <a:t>of</a:t>
            </a:r>
            <a:r>
              <a:rPr lang="de-AT" sz="1400" b="1" dirty="0"/>
              <a:t> </a:t>
            </a:r>
            <a:r>
              <a:rPr lang="de-AT" sz="1400" b="1" dirty="0" err="1"/>
              <a:t>words</a:t>
            </a:r>
            <a:r>
              <a:rPr lang="de-AT" sz="1400" b="1" dirty="0"/>
              <a:t> (such </a:t>
            </a:r>
            <a:r>
              <a:rPr lang="de-AT" sz="1400" b="1" dirty="0" err="1"/>
              <a:t>as</a:t>
            </a:r>
            <a:r>
              <a:rPr lang="de-AT" sz="1400" b="1" dirty="0"/>
              <a:t> </a:t>
            </a:r>
            <a:r>
              <a:rPr lang="de-AT" sz="1400" b="1" dirty="0" err="1"/>
              <a:t>the</a:t>
            </a:r>
            <a:r>
              <a:rPr lang="de-AT" sz="1400" b="1" dirty="0"/>
              <a:t> f-</a:t>
            </a:r>
            <a:r>
              <a:rPr lang="de-AT" sz="1400" b="1" dirty="0" err="1"/>
              <a:t>word</a:t>
            </a:r>
            <a:r>
              <a:rPr lang="de-AT" sz="1400" b="1" dirty="0"/>
              <a:t>) </a:t>
            </a:r>
            <a:r>
              <a:rPr lang="de-AT" sz="1400" b="1" dirty="0" err="1"/>
              <a:t>is</a:t>
            </a:r>
            <a:r>
              <a:rPr lang="de-AT" sz="1400" b="1" dirty="0"/>
              <a:t> </a:t>
            </a:r>
            <a:r>
              <a:rPr lang="de-AT" sz="1400" b="1" dirty="0" err="1"/>
              <a:t>seen</a:t>
            </a:r>
            <a:r>
              <a:rPr lang="de-AT" sz="1400" b="1" dirty="0"/>
              <a:t> </a:t>
            </a:r>
            <a:r>
              <a:rPr lang="de-AT" sz="1400" b="1" dirty="0" err="1"/>
              <a:t>differently</a:t>
            </a:r>
            <a:r>
              <a:rPr lang="de-AT" sz="1400" b="1" dirty="0"/>
              <a:t> </a:t>
            </a:r>
            <a:r>
              <a:rPr lang="de-AT" sz="1400" b="1" dirty="0" err="1"/>
              <a:t>among</a:t>
            </a:r>
            <a:r>
              <a:rPr lang="de-AT" sz="1400" b="1" dirty="0"/>
              <a:t> different </a:t>
            </a:r>
            <a:r>
              <a:rPr lang="de-AT" sz="1400" b="1" dirty="0" err="1"/>
              <a:t>cultures</a:t>
            </a:r>
            <a:r>
              <a:rPr lang="de-AT" sz="1400" b="1" dirty="0"/>
              <a:t>?</a:t>
            </a:r>
          </a:p>
        </p:txBody>
      </p:sp>
    </p:spTree>
    <p:extLst>
      <p:ext uri="{BB962C8B-B14F-4D97-AF65-F5344CB8AC3E}">
        <p14:creationId xmlns:p14="http://schemas.microsoft.com/office/powerpoint/2010/main" val="3884735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2D36-F95A-4A28-8207-FEE71D828E62}"/>
              </a:ext>
            </a:extLst>
          </p:cNvPr>
          <p:cNvSpPr>
            <a:spLocks noGrp="1"/>
          </p:cNvSpPr>
          <p:nvPr>
            <p:ph type="title"/>
          </p:nvPr>
        </p:nvSpPr>
        <p:spPr/>
        <p:txBody>
          <a:bodyPr/>
          <a:lstStyle/>
          <a:p>
            <a:r>
              <a:rPr lang="de-AT" dirty="0" err="1"/>
              <a:t>Where</a:t>
            </a:r>
            <a:r>
              <a:rPr lang="de-AT" dirty="0"/>
              <a:t> </a:t>
            </a:r>
            <a:r>
              <a:rPr lang="de-AT" dirty="0" err="1"/>
              <a:t>can</a:t>
            </a:r>
            <a:r>
              <a:rPr lang="de-AT" dirty="0"/>
              <a:t> I find TOK relevant material?</a:t>
            </a:r>
            <a:br>
              <a:rPr lang="de-AT" dirty="0"/>
            </a:br>
            <a:r>
              <a:rPr lang="de-AT" dirty="0"/>
              <a:t>RTDIBS! TOK Syllabus!</a:t>
            </a:r>
          </a:p>
        </p:txBody>
      </p:sp>
      <p:graphicFrame>
        <p:nvGraphicFramePr>
          <p:cNvPr id="4" name="Object 3">
            <a:extLst>
              <a:ext uri="{FF2B5EF4-FFF2-40B4-BE49-F238E27FC236}">
                <a16:creationId xmlns:a16="http://schemas.microsoft.com/office/drawing/2014/main" id="{85726A0C-2EF2-413C-9E0B-6CB2B8ECD403}"/>
              </a:ext>
            </a:extLst>
          </p:cNvPr>
          <p:cNvGraphicFramePr>
            <a:graphicFrameLocks noChangeAspect="1"/>
          </p:cNvGraphicFramePr>
          <p:nvPr>
            <p:extLst>
              <p:ext uri="{D42A27DB-BD31-4B8C-83A1-F6EECF244321}">
                <p14:modId xmlns:p14="http://schemas.microsoft.com/office/powerpoint/2010/main" val="634907333"/>
              </p:ext>
            </p:extLst>
          </p:nvPr>
        </p:nvGraphicFramePr>
        <p:xfrm>
          <a:off x="5335305" y="1391471"/>
          <a:ext cx="6676942" cy="1787009"/>
        </p:xfrm>
        <a:graphic>
          <a:graphicData uri="http://schemas.openxmlformats.org/presentationml/2006/ole">
            <mc:AlternateContent xmlns:mc="http://schemas.openxmlformats.org/markup-compatibility/2006">
              <mc:Choice xmlns:v="urn:schemas-microsoft-com:vml" Requires="v">
                <p:oleObj spid="_x0000_s2113" r:id="rId3" imgW="7403040" imgH="1980720" progId="">
                  <p:embed/>
                </p:oleObj>
              </mc:Choice>
              <mc:Fallback>
                <p:oleObj r:id="rId3" imgW="7403040" imgH="1980720" progId="">
                  <p:embed/>
                  <p:pic>
                    <p:nvPicPr>
                      <p:cNvPr id="0" name=""/>
                      <p:cNvPicPr/>
                      <p:nvPr/>
                    </p:nvPicPr>
                    <p:blipFill>
                      <a:blip r:embed="rId4"/>
                      <a:stretch>
                        <a:fillRect/>
                      </a:stretch>
                    </p:blipFill>
                    <p:spPr>
                      <a:xfrm>
                        <a:off x="5335305" y="1391471"/>
                        <a:ext cx="6676942" cy="1787009"/>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D05141F-9DB4-4D72-83A3-6882CD530E29}"/>
              </a:ext>
            </a:extLst>
          </p:cNvPr>
          <p:cNvPicPr>
            <a:picLocks noChangeAspect="1"/>
          </p:cNvPicPr>
          <p:nvPr/>
        </p:nvPicPr>
        <p:blipFill>
          <a:blip r:embed="rId5"/>
          <a:stretch>
            <a:fillRect/>
          </a:stretch>
        </p:blipFill>
        <p:spPr>
          <a:xfrm>
            <a:off x="677334" y="2790459"/>
            <a:ext cx="6790869" cy="1320799"/>
          </a:xfrm>
          <a:prstGeom prst="rect">
            <a:avLst/>
          </a:prstGeom>
        </p:spPr>
      </p:pic>
      <p:graphicFrame>
        <p:nvGraphicFramePr>
          <p:cNvPr id="6" name="Object 5">
            <a:extLst>
              <a:ext uri="{FF2B5EF4-FFF2-40B4-BE49-F238E27FC236}">
                <a16:creationId xmlns:a16="http://schemas.microsoft.com/office/drawing/2014/main" id="{376798EC-935A-46E6-A661-6CDE43A9A292}"/>
              </a:ext>
            </a:extLst>
          </p:cNvPr>
          <p:cNvGraphicFramePr>
            <a:graphicFrameLocks noChangeAspect="1"/>
          </p:cNvGraphicFramePr>
          <p:nvPr>
            <p:extLst>
              <p:ext uri="{D42A27DB-BD31-4B8C-83A1-F6EECF244321}">
                <p14:modId xmlns:p14="http://schemas.microsoft.com/office/powerpoint/2010/main" val="2130141136"/>
              </p:ext>
            </p:extLst>
          </p:nvPr>
        </p:nvGraphicFramePr>
        <p:xfrm>
          <a:off x="2031999" y="4169020"/>
          <a:ext cx="8167563" cy="2445483"/>
        </p:xfrm>
        <a:graphic>
          <a:graphicData uri="http://schemas.openxmlformats.org/presentationml/2006/ole">
            <mc:AlternateContent xmlns:mc="http://schemas.openxmlformats.org/markup-compatibility/2006">
              <mc:Choice xmlns:v="urn:schemas-microsoft-com:vml" Requires="v">
                <p:oleObj spid="_x0000_s2114" r:id="rId6" imgW="16850520" imgH="5053680" progId="">
                  <p:embed/>
                </p:oleObj>
              </mc:Choice>
              <mc:Fallback>
                <p:oleObj r:id="rId6" imgW="16850520" imgH="5053680" progId="">
                  <p:embed/>
                  <p:pic>
                    <p:nvPicPr>
                      <p:cNvPr id="0" name=""/>
                      <p:cNvPicPr/>
                      <p:nvPr/>
                    </p:nvPicPr>
                    <p:blipFill>
                      <a:blip r:embed="rId7"/>
                      <a:stretch>
                        <a:fillRect/>
                      </a:stretch>
                    </p:blipFill>
                    <p:spPr>
                      <a:xfrm>
                        <a:off x="2031999" y="4169020"/>
                        <a:ext cx="8167563" cy="2445483"/>
                      </a:xfrm>
                      <a:prstGeom prst="rect">
                        <a:avLst/>
                      </a:prstGeom>
                    </p:spPr>
                  </p:pic>
                </p:oleObj>
              </mc:Fallback>
            </mc:AlternateContent>
          </a:graphicData>
        </a:graphic>
      </p:graphicFrame>
    </p:spTree>
    <p:extLst>
      <p:ext uri="{BB962C8B-B14F-4D97-AF65-F5344CB8AC3E}">
        <p14:creationId xmlns:p14="http://schemas.microsoft.com/office/powerpoint/2010/main" val="3467742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83F1A-72DB-4355-83B8-6C14A87CA333}"/>
              </a:ext>
            </a:extLst>
          </p:cNvPr>
          <p:cNvSpPr>
            <a:spLocks noGrp="1"/>
          </p:cNvSpPr>
          <p:nvPr>
            <p:ph type="title"/>
          </p:nvPr>
        </p:nvSpPr>
        <p:spPr/>
        <p:txBody>
          <a:bodyPr/>
          <a:lstStyle/>
          <a:p>
            <a:r>
              <a:rPr lang="de-AT" dirty="0" err="1"/>
              <a:t>Get</a:t>
            </a:r>
            <a:r>
              <a:rPr lang="de-AT" dirty="0"/>
              <a:t> </a:t>
            </a:r>
            <a:r>
              <a:rPr lang="de-AT" dirty="0" err="1"/>
              <a:t>the</a:t>
            </a:r>
            <a:r>
              <a:rPr lang="de-AT" dirty="0"/>
              <a:t> </a:t>
            </a:r>
            <a:r>
              <a:rPr lang="de-AT" dirty="0" err="1"/>
              <a:t>religion</a:t>
            </a:r>
            <a:r>
              <a:rPr lang="de-AT" dirty="0"/>
              <a:t>, </a:t>
            </a:r>
            <a:r>
              <a:rPr lang="de-AT" dirty="0" err="1"/>
              <a:t>ethics</a:t>
            </a:r>
            <a:r>
              <a:rPr lang="de-AT" dirty="0"/>
              <a:t>, </a:t>
            </a:r>
            <a:r>
              <a:rPr lang="de-AT" dirty="0" err="1"/>
              <a:t>philosophy</a:t>
            </a:r>
            <a:r>
              <a:rPr lang="de-AT" dirty="0"/>
              <a:t> </a:t>
            </a:r>
            <a:r>
              <a:rPr lang="de-AT" dirty="0" err="1"/>
              <a:t>teachers</a:t>
            </a:r>
            <a:r>
              <a:rPr lang="de-AT" dirty="0"/>
              <a:t> </a:t>
            </a:r>
            <a:r>
              <a:rPr lang="de-AT" dirty="0" err="1"/>
              <a:t>involved</a:t>
            </a:r>
            <a:r>
              <a:rPr lang="de-AT" dirty="0"/>
              <a:t>!</a:t>
            </a:r>
          </a:p>
        </p:txBody>
      </p:sp>
      <p:sp>
        <p:nvSpPr>
          <p:cNvPr id="3" name="Content Placeholder 2">
            <a:extLst>
              <a:ext uri="{FF2B5EF4-FFF2-40B4-BE49-F238E27FC236}">
                <a16:creationId xmlns:a16="http://schemas.microsoft.com/office/drawing/2014/main" id="{2B8A3390-A202-49C1-AB4C-C68019D541A4}"/>
              </a:ext>
            </a:extLst>
          </p:cNvPr>
          <p:cNvSpPr>
            <a:spLocks noGrp="1"/>
          </p:cNvSpPr>
          <p:nvPr>
            <p:ph idx="1"/>
          </p:nvPr>
        </p:nvSpPr>
        <p:spPr/>
        <p:txBody>
          <a:bodyPr/>
          <a:lstStyle/>
          <a:p>
            <a:r>
              <a:rPr lang="en-US" dirty="0"/>
              <a:t>Religion teacher: AOK religious knowledge systems</a:t>
            </a:r>
          </a:p>
          <a:p>
            <a:r>
              <a:rPr lang="en-US" dirty="0"/>
              <a:t>Ethics teacher: They should supply a list of topics that they cover in class. These topics can/should be linked to the different AOK, </a:t>
            </a:r>
            <a:r>
              <a:rPr lang="en-US" dirty="0" err="1"/>
              <a:t>eg</a:t>
            </a:r>
            <a:r>
              <a:rPr lang="en-US" dirty="0"/>
              <a:t>: genetic engineering article is linked to AOK science.</a:t>
            </a:r>
          </a:p>
          <a:p>
            <a:r>
              <a:rPr lang="en-US" dirty="0"/>
              <a:t>German teacher: </a:t>
            </a:r>
          </a:p>
          <a:p>
            <a:pPr lvl="1"/>
            <a:r>
              <a:rPr lang="en-US" dirty="0"/>
              <a:t>Reading „Was </a:t>
            </a:r>
            <a:r>
              <a:rPr lang="en-US" dirty="0" err="1"/>
              <a:t>ist</a:t>
            </a:r>
            <a:r>
              <a:rPr lang="en-US" dirty="0"/>
              <a:t> </a:t>
            </a:r>
            <a:r>
              <a:rPr lang="en-US" dirty="0" err="1"/>
              <a:t>Aufklärung</a:t>
            </a:r>
            <a:r>
              <a:rPr lang="en-US" dirty="0"/>
              <a:t>“ von Kant (link to AOK reason).</a:t>
            </a:r>
          </a:p>
          <a:p>
            <a:pPr lvl="1"/>
            <a:r>
              <a:rPr lang="en-US" dirty="0"/>
              <a:t>Reading „</a:t>
            </a:r>
            <a:r>
              <a:rPr lang="en-US" dirty="0" err="1"/>
              <a:t>Im</a:t>
            </a:r>
            <a:r>
              <a:rPr lang="en-US" dirty="0"/>
              <a:t> </a:t>
            </a:r>
            <a:r>
              <a:rPr lang="en-US" dirty="0" err="1"/>
              <a:t>Westen</a:t>
            </a:r>
            <a:r>
              <a:rPr lang="en-US" dirty="0"/>
              <a:t> </a:t>
            </a:r>
            <a:r>
              <a:rPr lang="en-US" dirty="0" err="1"/>
              <a:t>nichts</a:t>
            </a:r>
            <a:r>
              <a:rPr lang="en-US" dirty="0"/>
              <a:t> </a:t>
            </a:r>
            <a:r>
              <a:rPr lang="en-US" dirty="0" err="1"/>
              <a:t>Neues</a:t>
            </a:r>
            <a:r>
              <a:rPr lang="en-US" dirty="0"/>
              <a:t>“ von Remarque (link to AOK History. How can fictional novels help us understand history? Role of emotion to understand </a:t>
            </a:r>
            <a:r>
              <a:rPr lang="en-US" dirty="0" err="1"/>
              <a:t>histroy</a:t>
            </a:r>
            <a:r>
              <a:rPr lang="en-US" dirty="0"/>
              <a:t>?)</a:t>
            </a:r>
          </a:p>
          <a:p>
            <a:r>
              <a:rPr lang="en-US" dirty="0"/>
              <a:t>Philosophy teacher: can provide TOK theory in the chapter „</a:t>
            </a:r>
            <a:r>
              <a:rPr lang="en-US" dirty="0" err="1"/>
              <a:t>Erkenntnistheorie</a:t>
            </a:r>
            <a:r>
              <a:rPr lang="en-US" dirty="0"/>
              <a:t>“</a:t>
            </a:r>
          </a:p>
          <a:p>
            <a:pPr lvl="1"/>
            <a:endParaRPr lang="en-US" dirty="0"/>
          </a:p>
          <a:p>
            <a:pPr lvl="1"/>
            <a:endParaRPr lang="en-US" dirty="0"/>
          </a:p>
        </p:txBody>
      </p:sp>
    </p:spTree>
    <p:extLst>
      <p:ext uri="{BB962C8B-B14F-4D97-AF65-F5344CB8AC3E}">
        <p14:creationId xmlns:p14="http://schemas.microsoft.com/office/powerpoint/2010/main" val="1252222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A82A-8930-4708-B164-17FA581945FE}"/>
              </a:ext>
            </a:extLst>
          </p:cNvPr>
          <p:cNvSpPr>
            <a:spLocks noGrp="1"/>
          </p:cNvSpPr>
          <p:nvPr>
            <p:ph type="title"/>
          </p:nvPr>
        </p:nvSpPr>
        <p:spPr/>
        <p:txBody>
          <a:bodyPr/>
          <a:lstStyle/>
          <a:p>
            <a:r>
              <a:rPr lang="de-AT" dirty="0"/>
              <a:t>Carolus </a:t>
            </a:r>
            <a:r>
              <a:rPr lang="de-AT" dirty="0" err="1"/>
              <a:t>Linneaus</a:t>
            </a:r>
            <a:r>
              <a:rPr lang="de-AT" dirty="0"/>
              <a:t> (Carl </a:t>
            </a:r>
            <a:r>
              <a:rPr lang="de-AT" dirty="0" err="1"/>
              <a:t>Lineé</a:t>
            </a:r>
            <a:r>
              <a:rPr lang="de-AT" dirty="0"/>
              <a:t>)</a:t>
            </a:r>
            <a:br>
              <a:rPr lang="de-AT" dirty="0"/>
            </a:br>
            <a:r>
              <a:rPr lang="de-AT" dirty="0" err="1"/>
              <a:t>formalized</a:t>
            </a:r>
            <a:r>
              <a:rPr lang="de-AT" dirty="0"/>
              <a:t> </a:t>
            </a:r>
            <a:r>
              <a:rPr lang="de-AT" dirty="0" err="1"/>
              <a:t>binomial</a:t>
            </a:r>
            <a:r>
              <a:rPr lang="de-AT" dirty="0"/>
              <a:t> </a:t>
            </a:r>
            <a:r>
              <a:rPr lang="de-AT" dirty="0" err="1"/>
              <a:t>nomenclature</a:t>
            </a:r>
            <a:endParaRPr lang="de-AT" dirty="0"/>
          </a:p>
        </p:txBody>
      </p:sp>
      <p:pic>
        <p:nvPicPr>
          <p:cNvPr id="4" name="Picture 3">
            <a:extLst>
              <a:ext uri="{FF2B5EF4-FFF2-40B4-BE49-F238E27FC236}">
                <a16:creationId xmlns:a16="http://schemas.microsoft.com/office/drawing/2014/main" id="{37BF93C5-89DF-4BCA-B662-3E03749D9DC1}"/>
              </a:ext>
            </a:extLst>
          </p:cNvPr>
          <p:cNvPicPr>
            <a:picLocks noChangeAspect="1"/>
          </p:cNvPicPr>
          <p:nvPr/>
        </p:nvPicPr>
        <p:blipFill>
          <a:blip r:embed="rId3"/>
          <a:stretch>
            <a:fillRect/>
          </a:stretch>
        </p:blipFill>
        <p:spPr>
          <a:xfrm>
            <a:off x="3857051" y="1969389"/>
            <a:ext cx="2883242" cy="4534307"/>
          </a:xfrm>
          <a:prstGeom prst="rect">
            <a:avLst/>
          </a:prstGeom>
        </p:spPr>
      </p:pic>
      <p:sp>
        <p:nvSpPr>
          <p:cNvPr id="6" name="Content Placeholder 5">
            <a:extLst>
              <a:ext uri="{FF2B5EF4-FFF2-40B4-BE49-F238E27FC236}">
                <a16:creationId xmlns:a16="http://schemas.microsoft.com/office/drawing/2014/main" id="{4BAE4028-8EAA-4287-8C85-6B8C6D38FF75}"/>
              </a:ext>
            </a:extLst>
          </p:cNvPr>
          <p:cNvSpPr>
            <a:spLocks noGrp="1"/>
          </p:cNvSpPr>
          <p:nvPr>
            <p:ph idx="1"/>
          </p:nvPr>
        </p:nvSpPr>
        <p:spPr/>
        <p:txBody>
          <a:bodyPr/>
          <a:lstStyle/>
          <a:p>
            <a:endParaRPr lang="de-AT" dirty="0"/>
          </a:p>
        </p:txBody>
      </p:sp>
      <p:graphicFrame>
        <p:nvGraphicFramePr>
          <p:cNvPr id="7" name="Object 6">
            <a:extLst>
              <a:ext uri="{FF2B5EF4-FFF2-40B4-BE49-F238E27FC236}">
                <a16:creationId xmlns:a16="http://schemas.microsoft.com/office/drawing/2014/main" id="{09DFFEB1-9AB5-47A8-BEFE-00D4F71E8E85}"/>
              </a:ext>
            </a:extLst>
          </p:cNvPr>
          <p:cNvGraphicFramePr>
            <a:graphicFrameLocks noChangeAspect="1"/>
          </p:cNvGraphicFramePr>
          <p:nvPr>
            <p:extLst>
              <p:ext uri="{D42A27DB-BD31-4B8C-83A1-F6EECF244321}">
                <p14:modId xmlns:p14="http://schemas.microsoft.com/office/powerpoint/2010/main" val="350580218"/>
              </p:ext>
            </p:extLst>
          </p:nvPr>
        </p:nvGraphicFramePr>
        <p:xfrm>
          <a:off x="551215" y="1969389"/>
          <a:ext cx="3399375" cy="4534307"/>
        </p:xfrm>
        <a:graphic>
          <a:graphicData uri="http://schemas.openxmlformats.org/presentationml/2006/ole">
            <mc:AlternateContent xmlns:mc="http://schemas.openxmlformats.org/markup-compatibility/2006">
              <mc:Choice xmlns:v="urn:schemas-microsoft-com:vml" Requires="v">
                <p:oleObj spid="_x0000_s3105" r:id="rId4" imgW="4977720" imgH="6640920" progId="">
                  <p:embed/>
                </p:oleObj>
              </mc:Choice>
              <mc:Fallback>
                <p:oleObj r:id="rId4" imgW="4977720" imgH="6640920" progId="">
                  <p:embed/>
                  <p:pic>
                    <p:nvPicPr>
                      <p:cNvPr id="0" name=""/>
                      <p:cNvPicPr/>
                      <p:nvPr/>
                    </p:nvPicPr>
                    <p:blipFill>
                      <a:blip r:embed="rId5"/>
                      <a:stretch>
                        <a:fillRect/>
                      </a:stretch>
                    </p:blipFill>
                    <p:spPr>
                      <a:xfrm>
                        <a:off x="551215" y="1969389"/>
                        <a:ext cx="3399375" cy="453430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9751429-254D-4E61-93D2-3DC0CFAEE621}"/>
              </a:ext>
            </a:extLst>
          </p:cNvPr>
          <p:cNvPicPr>
            <a:picLocks noChangeAspect="1"/>
          </p:cNvPicPr>
          <p:nvPr/>
        </p:nvPicPr>
        <p:blipFill>
          <a:blip r:embed="rId6"/>
          <a:stretch>
            <a:fillRect/>
          </a:stretch>
        </p:blipFill>
        <p:spPr>
          <a:xfrm>
            <a:off x="6740293" y="1969389"/>
            <a:ext cx="2882581" cy="4534307"/>
          </a:xfrm>
          <a:prstGeom prst="rect">
            <a:avLst/>
          </a:prstGeom>
        </p:spPr>
      </p:pic>
      <p:sp>
        <p:nvSpPr>
          <p:cNvPr id="9" name="Speech Bubble: Rectangle 8">
            <a:extLst>
              <a:ext uri="{FF2B5EF4-FFF2-40B4-BE49-F238E27FC236}">
                <a16:creationId xmlns:a16="http://schemas.microsoft.com/office/drawing/2014/main" id="{FA4D7257-DAE0-4BB1-A2AB-273CB33F845F}"/>
              </a:ext>
            </a:extLst>
          </p:cNvPr>
          <p:cNvSpPr/>
          <p:nvPr/>
        </p:nvSpPr>
        <p:spPr>
          <a:xfrm>
            <a:off x="9847384" y="609600"/>
            <a:ext cx="2133600" cy="2289908"/>
          </a:xfrm>
          <a:prstGeom prst="wedgeRectCallout">
            <a:avLst>
              <a:gd name="adj1" fmla="val -74313"/>
              <a:gd name="adj2" fmla="val 119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err="1"/>
              <a:t>How</a:t>
            </a:r>
            <a:r>
              <a:rPr lang="de-AT" sz="1400" b="1" dirty="0"/>
              <a:t> </a:t>
            </a:r>
            <a:r>
              <a:rPr lang="de-AT" sz="1400" b="1" dirty="0" err="1"/>
              <a:t>can</a:t>
            </a:r>
            <a:r>
              <a:rPr lang="de-AT" sz="1400" b="1" dirty="0"/>
              <a:t> </a:t>
            </a:r>
            <a:r>
              <a:rPr lang="de-AT" sz="1400" b="1" dirty="0" err="1"/>
              <a:t>the</a:t>
            </a:r>
            <a:r>
              <a:rPr lang="de-AT" sz="1400" b="1" dirty="0"/>
              <a:t> </a:t>
            </a:r>
            <a:r>
              <a:rPr lang="de-AT" sz="1400" b="1" dirty="0" err="1"/>
              <a:t>categorization</a:t>
            </a:r>
            <a:r>
              <a:rPr lang="de-AT" sz="1400" b="1" dirty="0"/>
              <a:t> and </a:t>
            </a:r>
            <a:r>
              <a:rPr lang="de-AT" sz="1400" b="1" dirty="0" err="1"/>
              <a:t>grouping</a:t>
            </a:r>
            <a:r>
              <a:rPr lang="de-AT" sz="1400" b="1" dirty="0"/>
              <a:t> </a:t>
            </a:r>
            <a:r>
              <a:rPr lang="de-AT" sz="1400" b="1" dirty="0" err="1"/>
              <a:t>of</a:t>
            </a:r>
            <a:r>
              <a:rPr lang="de-AT" sz="1400" b="1" dirty="0"/>
              <a:t> </a:t>
            </a:r>
            <a:r>
              <a:rPr lang="de-AT" sz="1400" b="1" dirty="0" err="1"/>
              <a:t>objects</a:t>
            </a:r>
            <a:r>
              <a:rPr lang="de-AT" sz="1400" b="1" dirty="0"/>
              <a:t> </a:t>
            </a:r>
            <a:r>
              <a:rPr lang="de-AT" sz="1400" b="1" dirty="0" err="1"/>
              <a:t>be</a:t>
            </a:r>
            <a:r>
              <a:rPr lang="de-AT" sz="1400" b="1" dirty="0"/>
              <a:t> </a:t>
            </a:r>
            <a:r>
              <a:rPr lang="de-AT" sz="1400" b="1" dirty="0" err="1"/>
              <a:t>helpful</a:t>
            </a:r>
            <a:r>
              <a:rPr lang="de-AT" sz="1400" b="1" dirty="0"/>
              <a:t> </a:t>
            </a:r>
            <a:r>
              <a:rPr lang="de-AT" sz="1400" b="1" dirty="0" err="1"/>
              <a:t>or</a:t>
            </a:r>
            <a:r>
              <a:rPr lang="de-AT" sz="1400" b="1" dirty="0"/>
              <a:t> </a:t>
            </a:r>
            <a:r>
              <a:rPr lang="de-AT" sz="1400" b="1" dirty="0" err="1"/>
              <a:t>problematic</a:t>
            </a:r>
            <a:r>
              <a:rPr lang="de-AT" sz="1400" b="1" dirty="0"/>
              <a:t> </a:t>
            </a:r>
            <a:r>
              <a:rPr lang="de-AT" sz="1400" b="1" dirty="0" err="1"/>
              <a:t>for</a:t>
            </a:r>
            <a:r>
              <a:rPr lang="de-AT" sz="1400" b="1" dirty="0"/>
              <a:t> </a:t>
            </a:r>
            <a:r>
              <a:rPr lang="de-AT" sz="1400" b="1" dirty="0" err="1"/>
              <a:t>gaining</a:t>
            </a:r>
            <a:r>
              <a:rPr lang="de-AT" sz="1400" b="1" dirty="0"/>
              <a:t> </a:t>
            </a:r>
            <a:r>
              <a:rPr lang="de-AT" sz="1400" b="1" dirty="0" err="1"/>
              <a:t>new</a:t>
            </a:r>
            <a:r>
              <a:rPr lang="de-AT" sz="1400" b="1" dirty="0"/>
              <a:t> </a:t>
            </a:r>
            <a:r>
              <a:rPr lang="de-AT" sz="1400" b="1" dirty="0" err="1"/>
              <a:t>knowledge</a:t>
            </a:r>
            <a:r>
              <a:rPr lang="de-AT" sz="1400" b="1" dirty="0"/>
              <a:t>? Are such </a:t>
            </a:r>
            <a:r>
              <a:rPr lang="de-AT" sz="1400" b="1" dirty="0" err="1"/>
              <a:t>groups</a:t>
            </a:r>
            <a:r>
              <a:rPr lang="de-AT" sz="1400" b="1" dirty="0"/>
              <a:t> not an </a:t>
            </a:r>
            <a:r>
              <a:rPr lang="de-AT" sz="1400" b="1" dirty="0" err="1"/>
              <a:t>invention</a:t>
            </a:r>
            <a:r>
              <a:rPr lang="de-AT" sz="1400" b="1" dirty="0"/>
              <a:t> </a:t>
            </a:r>
            <a:r>
              <a:rPr lang="de-AT" sz="1400" b="1" dirty="0" err="1"/>
              <a:t>of</a:t>
            </a:r>
            <a:r>
              <a:rPr lang="de-AT" sz="1400" b="1" dirty="0"/>
              <a:t> </a:t>
            </a:r>
            <a:r>
              <a:rPr lang="de-AT" sz="1400" b="1" dirty="0" err="1"/>
              <a:t>the</a:t>
            </a:r>
            <a:r>
              <a:rPr lang="de-AT" sz="1400" b="1" dirty="0"/>
              <a:t> human </a:t>
            </a:r>
            <a:r>
              <a:rPr lang="de-AT" sz="1400" b="1" dirty="0" err="1"/>
              <a:t>mind</a:t>
            </a:r>
            <a:r>
              <a:rPr lang="de-AT" sz="1400" b="1" dirty="0"/>
              <a:t>?</a:t>
            </a:r>
          </a:p>
        </p:txBody>
      </p:sp>
    </p:spTree>
    <p:extLst>
      <p:ext uri="{BB962C8B-B14F-4D97-AF65-F5344CB8AC3E}">
        <p14:creationId xmlns:p14="http://schemas.microsoft.com/office/powerpoint/2010/main" val="2773877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Strategy</a:t>
            </a:r>
            <a:r>
              <a:rPr lang="de-DE"/>
              <a:t> </a:t>
            </a:r>
            <a:endParaRPr lang="en-US" dirty="0"/>
          </a:p>
        </p:txBody>
      </p:sp>
      <p:sp>
        <p:nvSpPr>
          <p:cNvPr id="3" name="Content Placeholder 2"/>
          <p:cNvSpPr>
            <a:spLocks noGrp="1"/>
          </p:cNvSpPr>
          <p:nvPr>
            <p:ph idx="1"/>
          </p:nvPr>
        </p:nvSpPr>
        <p:spPr/>
        <p:txBody>
          <a:bodyPr/>
          <a:lstStyle/>
          <a:p>
            <a:r>
              <a:rPr lang="en-US" dirty="0"/>
              <a:t>The IBO wants to see TOK included in the teaching of IB subjects. This can be done either in the “core” courses (PG), where IB curriculum has to be done anyway, or in the IBDP courses (WPG).</a:t>
            </a:r>
          </a:p>
          <a:p>
            <a:r>
              <a:rPr lang="en-US" dirty="0"/>
              <a:t>There are several ways in which TOK can be included in a non-TOK course: </a:t>
            </a:r>
          </a:p>
          <a:p>
            <a:pPr lvl="1"/>
            <a:r>
              <a:rPr lang="en-US" dirty="0"/>
              <a:t>By specifically teaching TOK relevant material, which is linked (!!!) to the subject content. Include this explicitly in the curriculum that you have to make. You use “TOK theory” and apply this to your course material.</a:t>
            </a:r>
          </a:p>
          <a:p>
            <a:pPr lvl="1"/>
            <a:r>
              <a:rPr lang="en-US" dirty="0"/>
              <a:t>By a specific, reflective, critical teaching attitude (this one is difficult to explicitly include in the curriculum).</a:t>
            </a:r>
          </a:p>
          <a:p>
            <a:pPr lvl="1"/>
            <a:r>
              <a:rPr lang="en-US" dirty="0"/>
              <a:t>By explicitly including TOK topics that the IB (or other organizations) already prepared for you. </a:t>
            </a:r>
          </a:p>
          <a:p>
            <a:endParaRPr lang="en-US" dirty="0"/>
          </a:p>
        </p:txBody>
      </p:sp>
    </p:spTree>
    <p:extLst>
      <p:ext uri="{BB962C8B-B14F-4D97-AF65-F5344CB8AC3E}">
        <p14:creationId xmlns:p14="http://schemas.microsoft.com/office/powerpoint/2010/main" val="51092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Key </a:t>
            </a:r>
            <a:r>
              <a:rPr lang="de-DE" dirty="0" err="1"/>
              <a:t>terms</a:t>
            </a:r>
            <a:endParaRPr lang="en-US" dirty="0"/>
          </a:p>
        </p:txBody>
      </p:sp>
      <p:sp>
        <p:nvSpPr>
          <p:cNvPr id="3" name="Content Placeholder 2"/>
          <p:cNvSpPr>
            <a:spLocks noGrp="1"/>
          </p:cNvSpPr>
          <p:nvPr>
            <p:ph idx="1"/>
          </p:nvPr>
        </p:nvSpPr>
        <p:spPr>
          <a:xfrm>
            <a:off x="677334" y="1414585"/>
            <a:ext cx="9052820" cy="5251938"/>
          </a:xfrm>
        </p:spPr>
        <p:txBody>
          <a:bodyPr>
            <a:normAutofit/>
          </a:bodyPr>
          <a:lstStyle/>
          <a:p>
            <a:r>
              <a:rPr lang="de-DE" b="1" dirty="0" err="1"/>
              <a:t>Ways</a:t>
            </a:r>
            <a:r>
              <a:rPr lang="de-DE" b="1" dirty="0"/>
              <a:t> </a:t>
            </a:r>
            <a:r>
              <a:rPr lang="de-DE" b="1" dirty="0" err="1"/>
              <a:t>of</a:t>
            </a:r>
            <a:r>
              <a:rPr lang="de-DE" b="1" dirty="0"/>
              <a:t> </a:t>
            </a:r>
            <a:r>
              <a:rPr lang="de-DE" b="1" dirty="0" err="1"/>
              <a:t>Knowing</a:t>
            </a:r>
            <a:r>
              <a:rPr lang="de-DE" b="1" dirty="0"/>
              <a:t> (WOK): </a:t>
            </a:r>
            <a:r>
              <a:rPr lang="en-US" b="1" dirty="0"/>
              <a:t> </a:t>
            </a:r>
            <a:r>
              <a:rPr lang="en-US" dirty="0"/>
              <a:t>Language, Sense perception, Emotion, Reason/Logic,    Imagination, Faith, Intuition, Memory</a:t>
            </a:r>
            <a:endParaRPr lang="de-DE" dirty="0"/>
          </a:p>
          <a:p>
            <a:r>
              <a:rPr lang="de-DE" b="1" dirty="0"/>
              <a:t>Areas </a:t>
            </a:r>
            <a:r>
              <a:rPr lang="de-DE" b="1" dirty="0" err="1"/>
              <a:t>of</a:t>
            </a:r>
            <a:r>
              <a:rPr lang="de-DE" b="1" dirty="0"/>
              <a:t> Knowledge (AOK): </a:t>
            </a:r>
            <a:r>
              <a:rPr lang="de-DE" dirty="0" err="1"/>
              <a:t>Ethics</a:t>
            </a:r>
            <a:r>
              <a:rPr lang="de-DE" dirty="0"/>
              <a:t>, Natural Sciences, </a:t>
            </a:r>
            <a:r>
              <a:rPr lang="de-DE" dirty="0" err="1"/>
              <a:t>History</a:t>
            </a:r>
            <a:r>
              <a:rPr lang="de-DE" dirty="0"/>
              <a:t>, Math, Arts, Human Sciences (</a:t>
            </a:r>
            <a:r>
              <a:rPr lang="de-DE" dirty="0" err="1"/>
              <a:t>Psychology</a:t>
            </a:r>
            <a:r>
              <a:rPr lang="de-DE" dirty="0"/>
              <a:t> etc. not </a:t>
            </a:r>
            <a:r>
              <a:rPr lang="de-DE" dirty="0" err="1"/>
              <a:t>medicine</a:t>
            </a:r>
            <a:r>
              <a:rPr lang="de-DE" dirty="0"/>
              <a:t>), </a:t>
            </a:r>
            <a:r>
              <a:rPr lang="en-US" dirty="0"/>
              <a:t>Religious Knowledge Systems, Indigenous Knowledge Systems.</a:t>
            </a:r>
            <a:endParaRPr lang="de-DE" dirty="0"/>
          </a:p>
          <a:p>
            <a:r>
              <a:rPr lang="de-DE" b="1" dirty="0"/>
              <a:t>Knowledge </a:t>
            </a:r>
            <a:r>
              <a:rPr lang="de-DE" b="1" dirty="0" err="1"/>
              <a:t>Issues</a:t>
            </a:r>
            <a:r>
              <a:rPr lang="de-DE" b="1" dirty="0"/>
              <a:t> (KI), </a:t>
            </a:r>
            <a:r>
              <a:rPr lang="de-DE" dirty="0"/>
              <a:t>Problems </a:t>
            </a:r>
            <a:r>
              <a:rPr lang="de-DE" dirty="0" err="1"/>
              <a:t>of</a:t>
            </a:r>
            <a:r>
              <a:rPr lang="de-DE" dirty="0"/>
              <a:t> Knowledge (POK), Knowledge Questions (KQ)</a:t>
            </a:r>
          </a:p>
          <a:p>
            <a:endParaRPr lang="de-DE" dirty="0"/>
          </a:p>
          <a:p>
            <a:r>
              <a:rPr lang="de-DE" dirty="0"/>
              <a:t>I </a:t>
            </a:r>
            <a:r>
              <a:rPr lang="de-DE" dirty="0" err="1"/>
              <a:t>know</a:t>
            </a:r>
            <a:r>
              <a:rPr lang="de-DE" dirty="0"/>
              <a:t> </a:t>
            </a:r>
            <a:r>
              <a:rPr lang="de-DE" dirty="0" err="1"/>
              <a:t>that</a:t>
            </a:r>
            <a:r>
              <a:rPr lang="de-DE" dirty="0"/>
              <a:t> </a:t>
            </a:r>
            <a:r>
              <a:rPr lang="de-DE" dirty="0" err="1"/>
              <a:t>cells</a:t>
            </a:r>
            <a:r>
              <a:rPr lang="de-DE" dirty="0"/>
              <a:t> </a:t>
            </a:r>
            <a:r>
              <a:rPr lang="de-DE" dirty="0" err="1"/>
              <a:t>exist</a:t>
            </a:r>
            <a:r>
              <a:rPr lang="de-DE" dirty="0"/>
              <a:t>, </a:t>
            </a:r>
            <a:r>
              <a:rPr lang="de-DE" dirty="0" err="1"/>
              <a:t>becasue</a:t>
            </a:r>
            <a:r>
              <a:rPr lang="de-DE" dirty="0"/>
              <a:t> I </a:t>
            </a:r>
            <a:r>
              <a:rPr lang="de-DE" dirty="0" err="1"/>
              <a:t>read</a:t>
            </a:r>
            <a:r>
              <a:rPr lang="de-DE" dirty="0"/>
              <a:t> </a:t>
            </a:r>
            <a:r>
              <a:rPr lang="de-DE" dirty="0" err="1"/>
              <a:t>about</a:t>
            </a:r>
            <a:r>
              <a:rPr lang="de-DE" dirty="0"/>
              <a:t> </a:t>
            </a:r>
            <a:r>
              <a:rPr lang="de-DE" dirty="0" err="1"/>
              <a:t>them</a:t>
            </a:r>
            <a:r>
              <a:rPr lang="de-DE" dirty="0"/>
              <a:t> (</a:t>
            </a:r>
            <a:r>
              <a:rPr lang="de-DE" dirty="0" err="1"/>
              <a:t>language</a:t>
            </a:r>
            <a:r>
              <a:rPr lang="de-DE" dirty="0"/>
              <a:t>) and </a:t>
            </a:r>
            <a:r>
              <a:rPr lang="de-DE" dirty="0" err="1"/>
              <a:t>becasue</a:t>
            </a:r>
            <a:r>
              <a:rPr lang="de-DE" dirty="0"/>
              <a:t> I </a:t>
            </a:r>
            <a:r>
              <a:rPr lang="de-DE" dirty="0" err="1"/>
              <a:t>can</a:t>
            </a:r>
            <a:r>
              <a:rPr lang="de-DE" dirty="0"/>
              <a:t> </a:t>
            </a:r>
            <a:r>
              <a:rPr lang="de-DE" dirty="0" err="1"/>
              <a:t>see</a:t>
            </a:r>
            <a:r>
              <a:rPr lang="de-DE" dirty="0"/>
              <a:t> </a:t>
            </a:r>
            <a:r>
              <a:rPr lang="de-DE" dirty="0" err="1"/>
              <a:t>them</a:t>
            </a:r>
            <a:r>
              <a:rPr lang="de-DE" dirty="0"/>
              <a:t> </a:t>
            </a:r>
            <a:r>
              <a:rPr lang="de-DE" dirty="0" err="1"/>
              <a:t>under</a:t>
            </a:r>
            <a:r>
              <a:rPr lang="de-DE" dirty="0"/>
              <a:t> </a:t>
            </a:r>
            <a:r>
              <a:rPr lang="de-DE" dirty="0" err="1"/>
              <a:t>the</a:t>
            </a:r>
            <a:r>
              <a:rPr lang="de-DE" dirty="0"/>
              <a:t> </a:t>
            </a:r>
            <a:r>
              <a:rPr lang="de-DE" dirty="0" err="1"/>
              <a:t>microscope</a:t>
            </a:r>
            <a:r>
              <a:rPr lang="de-DE" dirty="0"/>
              <a:t> (sense </a:t>
            </a:r>
            <a:r>
              <a:rPr lang="de-DE" dirty="0" err="1"/>
              <a:t>perception</a:t>
            </a:r>
            <a:r>
              <a:rPr lang="de-DE" dirty="0"/>
              <a:t>).</a:t>
            </a:r>
          </a:p>
          <a:p>
            <a:r>
              <a:rPr lang="de-DE" dirty="0"/>
              <a:t>I </a:t>
            </a:r>
            <a:r>
              <a:rPr lang="de-DE" dirty="0" err="1"/>
              <a:t>know</a:t>
            </a:r>
            <a:r>
              <a:rPr lang="de-DE" dirty="0"/>
              <a:t> </a:t>
            </a:r>
            <a:r>
              <a:rPr lang="de-DE" dirty="0" err="1"/>
              <a:t>that</a:t>
            </a:r>
            <a:r>
              <a:rPr lang="de-DE" dirty="0"/>
              <a:t> </a:t>
            </a:r>
          </a:p>
          <a:p>
            <a:endParaRPr lang="de-DE" dirty="0"/>
          </a:p>
        </p:txBody>
      </p:sp>
    </p:spTree>
    <p:extLst>
      <p:ext uri="{BB962C8B-B14F-4D97-AF65-F5344CB8AC3E}">
        <p14:creationId xmlns:p14="http://schemas.microsoft.com/office/powerpoint/2010/main" val="2472959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6CB7-0CA2-4267-A7D5-2BB65805A7A2}"/>
              </a:ext>
            </a:extLst>
          </p:cNvPr>
          <p:cNvSpPr>
            <a:spLocks noGrp="1"/>
          </p:cNvSpPr>
          <p:nvPr>
            <p:ph type="title"/>
          </p:nvPr>
        </p:nvSpPr>
        <p:spPr/>
        <p:txBody>
          <a:bodyPr/>
          <a:lstStyle/>
          <a:p>
            <a:r>
              <a:rPr lang="de-AT" dirty="0"/>
              <a:t>TOK Theory: Different </a:t>
            </a:r>
            <a:r>
              <a:rPr lang="de-AT" dirty="0" err="1"/>
              <a:t>kinds</a:t>
            </a:r>
            <a:r>
              <a:rPr lang="de-AT" dirty="0"/>
              <a:t> </a:t>
            </a:r>
            <a:r>
              <a:rPr lang="de-AT" dirty="0" err="1"/>
              <a:t>of</a:t>
            </a:r>
            <a:r>
              <a:rPr lang="de-AT" dirty="0"/>
              <a:t> </a:t>
            </a:r>
            <a:r>
              <a:rPr lang="de-AT" dirty="0" err="1"/>
              <a:t>knowledge</a:t>
            </a:r>
            <a:endParaRPr lang="de-AT" dirty="0"/>
          </a:p>
        </p:txBody>
      </p:sp>
      <p:sp>
        <p:nvSpPr>
          <p:cNvPr id="3" name="Content Placeholder 2">
            <a:extLst>
              <a:ext uri="{FF2B5EF4-FFF2-40B4-BE49-F238E27FC236}">
                <a16:creationId xmlns:a16="http://schemas.microsoft.com/office/drawing/2014/main" id="{61CB4900-126B-4FDB-A2BD-BC78482B7276}"/>
              </a:ext>
            </a:extLst>
          </p:cNvPr>
          <p:cNvSpPr>
            <a:spLocks noGrp="1"/>
          </p:cNvSpPr>
          <p:nvPr>
            <p:ph idx="1"/>
          </p:nvPr>
        </p:nvSpPr>
        <p:spPr>
          <a:xfrm>
            <a:off x="677333" y="2160589"/>
            <a:ext cx="9326359" cy="3880773"/>
          </a:xfrm>
        </p:spPr>
        <p:txBody>
          <a:bodyPr>
            <a:normAutofit fontScale="85000" lnSpcReduction="20000"/>
          </a:bodyPr>
          <a:lstStyle/>
          <a:p>
            <a:r>
              <a:rPr lang="de-AT" dirty="0"/>
              <a:t>Personal </a:t>
            </a:r>
            <a:r>
              <a:rPr lang="de-AT" dirty="0" err="1"/>
              <a:t>knowledge</a:t>
            </a:r>
            <a:r>
              <a:rPr lang="de-AT" dirty="0"/>
              <a:t>: Knowledge </a:t>
            </a:r>
            <a:r>
              <a:rPr lang="de-AT" dirty="0" err="1"/>
              <a:t>that</a:t>
            </a:r>
            <a:r>
              <a:rPr lang="de-AT" dirty="0"/>
              <a:t> </a:t>
            </a:r>
            <a:r>
              <a:rPr lang="de-AT" dirty="0" err="1"/>
              <a:t>one</a:t>
            </a:r>
            <a:r>
              <a:rPr lang="de-AT" dirty="0"/>
              <a:t> individual </a:t>
            </a:r>
            <a:r>
              <a:rPr lang="de-AT" dirty="0" err="1"/>
              <a:t>built</a:t>
            </a:r>
            <a:r>
              <a:rPr lang="de-AT" dirty="0"/>
              <a:t> </a:t>
            </a:r>
            <a:r>
              <a:rPr lang="de-AT" dirty="0" err="1"/>
              <a:t>up</a:t>
            </a:r>
            <a:r>
              <a:rPr lang="de-AT" dirty="0"/>
              <a:t> </a:t>
            </a:r>
            <a:r>
              <a:rPr lang="de-AT" dirty="0" err="1"/>
              <a:t>by</a:t>
            </a:r>
            <a:r>
              <a:rPr lang="de-AT" dirty="0"/>
              <a:t> </a:t>
            </a:r>
            <a:r>
              <a:rPr lang="de-AT" dirty="0" err="1"/>
              <a:t>experience</a:t>
            </a:r>
            <a:r>
              <a:rPr lang="de-AT" dirty="0"/>
              <a:t>. „I </a:t>
            </a:r>
            <a:r>
              <a:rPr lang="de-AT" dirty="0" err="1"/>
              <a:t>know</a:t>
            </a:r>
            <a:r>
              <a:rPr lang="de-AT" dirty="0"/>
              <a:t> </a:t>
            </a:r>
            <a:r>
              <a:rPr lang="de-AT" dirty="0" err="1"/>
              <a:t>that</a:t>
            </a:r>
            <a:r>
              <a:rPr lang="de-AT" dirty="0"/>
              <a:t> </a:t>
            </a:r>
            <a:r>
              <a:rPr lang="de-AT" dirty="0" err="1"/>
              <a:t>insects</a:t>
            </a:r>
            <a:r>
              <a:rPr lang="de-AT" dirty="0"/>
              <a:t> </a:t>
            </a:r>
            <a:r>
              <a:rPr lang="de-AT" dirty="0" err="1"/>
              <a:t>make</a:t>
            </a:r>
            <a:r>
              <a:rPr lang="de-AT" dirty="0"/>
              <a:t> </a:t>
            </a:r>
            <a:r>
              <a:rPr lang="de-AT" dirty="0" err="1"/>
              <a:t>me</a:t>
            </a:r>
            <a:r>
              <a:rPr lang="de-AT" dirty="0"/>
              <a:t> </a:t>
            </a:r>
            <a:r>
              <a:rPr lang="de-AT" dirty="0" err="1"/>
              <a:t>feel</a:t>
            </a:r>
            <a:r>
              <a:rPr lang="de-AT" dirty="0"/>
              <a:t> </a:t>
            </a:r>
            <a:r>
              <a:rPr lang="de-AT" dirty="0" err="1"/>
              <a:t>disgusted</a:t>
            </a:r>
            <a:r>
              <a:rPr lang="de-AT" dirty="0"/>
              <a:t>.“</a:t>
            </a:r>
          </a:p>
          <a:p>
            <a:r>
              <a:rPr lang="de-AT" dirty="0" err="1"/>
              <a:t>Shared</a:t>
            </a:r>
            <a:r>
              <a:rPr lang="de-AT" dirty="0"/>
              <a:t> </a:t>
            </a:r>
            <a:r>
              <a:rPr lang="de-AT" dirty="0" err="1"/>
              <a:t>knowledge</a:t>
            </a:r>
            <a:r>
              <a:rPr lang="de-AT" dirty="0"/>
              <a:t>: </a:t>
            </a:r>
            <a:r>
              <a:rPr lang="de-AT" dirty="0" err="1"/>
              <a:t>Knowedge</a:t>
            </a:r>
            <a:r>
              <a:rPr lang="de-AT" dirty="0"/>
              <a:t> </a:t>
            </a:r>
            <a:r>
              <a:rPr lang="de-AT" dirty="0" err="1"/>
              <a:t>that</a:t>
            </a:r>
            <a:r>
              <a:rPr lang="de-AT" dirty="0"/>
              <a:t> </a:t>
            </a:r>
            <a:r>
              <a:rPr lang="de-AT" dirty="0" err="1"/>
              <a:t>is</a:t>
            </a:r>
            <a:r>
              <a:rPr lang="de-AT" dirty="0"/>
              <a:t> </a:t>
            </a:r>
            <a:r>
              <a:rPr lang="de-AT" dirty="0" err="1"/>
              <a:t>common</a:t>
            </a:r>
            <a:r>
              <a:rPr lang="de-AT" dirty="0"/>
              <a:t> </a:t>
            </a:r>
            <a:r>
              <a:rPr lang="de-AT" dirty="0" err="1"/>
              <a:t>within</a:t>
            </a:r>
            <a:r>
              <a:rPr lang="de-AT" dirty="0"/>
              <a:t> a </a:t>
            </a:r>
            <a:r>
              <a:rPr lang="de-AT" dirty="0" err="1"/>
              <a:t>group</a:t>
            </a:r>
            <a:r>
              <a:rPr lang="de-AT" dirty="0"/>
              <a:t> </a:t>
            </a:r>
            <a:r>
              <a:rPr lang="de-AT" dirty="0" err="1"/>
              <a:t>of</a:t>
            </a:r>
            <a:r>
              <a:rPr lang="de-AT" dirty="0"/>
              <a:t> </a:t>
            </a:r>
            <a:r>
              <a:rPr lang="de-AT" dirty="0" err="1"/>
              <a:t>people</a:t>
            </a:r>
            <a:r>
              <a:rPr lang="de-AT" dirty="0"/>
              <a:t>. „I </a:t>
            </a:r>
            <a:r>
              <a:rPr lang="de-AT" dirty="0" err="1"/>
              <a:t>know</a:t>
            </a:r>
            <a:r>
              <a:rPr lang="de-AT" dirty="0"/>
              <a:t> </a:t>
            </a:r>
            <a:r>
              <a:rPr lang="de-AT" dirty="0" err="1"/>
              <a:t>that</a:t>
            </a:r>
            <a:r>
              <a:rPr lang="de-AT" dirty="0"/>
              <a:t> </a:t>
            </a:r>
            <a:r>
              <a:rPr lang="de-AT" dirty="0" err="1"/>
              <a:t>insects</a:t>
            </a:r>
            <a:r>
              <a:rPr lang="de-AT" dirty="0"/>
              <a:t> </a:t>
            </a:r>
            <a:r>
              <a:rPr lang="de-AT" dirty="0" err="1"/>
              <a:t>have</a:t>
            </a:r>
            <a:r>
              <a:rPr lang="de-AT" dirty="0"/>
              <a:t> 6 </a:t>
            </a:r>
            <a:r>
              <a:rPr lang="de-AT" dirty="0" err="1"/>
              <a:t>legs</a:t>
            </a:r>
            <a:r>
              <a:rPr lang="de-AT" dirty="0"/>
              <a:t>.“</a:t>
            </a:r>
          </a:p>
          <a:p>
            <a:r>
              <a:rPr lang="de-AT" dirty="0" err="1"/>
              <a:t>Declarative</a:t>
            </a:r>
            <a:r>
              <a:rPr lang="de-AT" dirty="0"/>
              <a:t> </a:t>
            </a:r>
            <a:r>
              <a:rPr lang="de-AT" dirty="0" err="1"/>
              <a:t>knowledge</a:t>
            </a:r>
            <a:r>
              <a:rPr lang="de-AT" dirty="0"/>
              <a:t>: </a:t>
            </a:r>
            <a:r>
              <a:rPr lang="de-AT" dirty="0" err="1"/>
              <a:t>knowledge</a:t>
            </a:r>
            <a:r>
              <a:rPr lang="de-AT" dirty="0"/>
              <a:t> </a:t>
            </a:r>
            <a:r>
              <a:rPr lang="de-AT" dirty="0" err="1"/>
              <a:t>of</a:t>
            </a:r>
            <a:r>
              <a:rPr lang="de-AT" dirty="0"/>
              <a:t> </a:t>
            </a:r>
            <a:r>
              <a:rPr lang="de-AT" dirty="0" err="1"/>
              <a:t>facts</a:t>
            </a:r>
            <a:r>
              <a:rPr lang="de-AT" dirty="0"/>
              <a:t>. „I </a:t>
            </a:r>
            <a:r>
              <a:rPr lang="de-AT" dirty="0" err="1"/>
              <a:t>know</a:t>
            </a:r>
            <a:r>
              <a:rPr lang="de-AT" dirty="0"/>
              <a:t> </a:t>
            </a:r>
            <a:r>
              <a:rPr lang="de-AT" b="1" dirty="0" err="1"/>
              <a:t>that</a:t>
            </a:r>
            <a:r>
              <a:rPr lang="de-AT" dirty="0"/>
              <a:t> a </a:t>
            </a:r>
            <a:r>
              <a:rPr lang="de-AT" dirty="0" err="1"/>
              <a:t>circle</a:t>
            </a:r>
            <a:r>
              <a:rPr lang="de-AT" dirty="0"/>
              <a:t> </a:t>
            </a:r>
            <a:r>
              <a:rPr lang="de-AT" dirty="0" err="1"/>
              <a:t>has</a:t>
            </a:r>
            <a:r>
              <a:rPr lang="de-AT" dirty="0"/>
              <a:t> 360 </a:t>
            </a:r>
            <a:r>
              <a:rPr lang="de-AT" dirty="0" err="1"/>
              <a:t>degrees</a:t>
            </a:r>
            <a:r>
              <a:rPr lang="de-AT" dirty="0"/>
              <a:t>“.</a:t>
            </a:r>
          </a:p>
          <a:p>
            <a:r>
              <a:rPr lang="de-AT" dirty="0" err="1"/>
              <a:t>Procedural</a:t>
            </a:r>
            <a:r>
              <a:rPr lang="de-AT" dirty="0"/>
              <a:t> </a:t>
            </a:r>
            <a:r>
              <a:rPr lang="de-AT" dirty="0" err="1"/>
              <a:t>knowledge</a:t>
            </a:r>
            <a:r>
              <a:rPr lang="de-AT" dirty="0"/>
              <a:t>: </a:t>
            </a:r>
            <a:r>
              <a:rPr lang="de-AT" dirty="0" err="1"/>
              <a:t>knowledge</a:t>
            </a:r>
            <a:r>
              <a:rPr lang="de-AT" dirty="0"/>
              <a:t> </a:t>
            </a:r>
            <a:r>
              <a:rPr lang="de-AT" dirty="0" err="1"/>
              <a:t>that</a:t>
            </a:r>
            <a:r>
              <a:rPr lang="de-AT" dirty="0"/>
              <a:t> </a:t>
            </a:r>
            <a:r>
              <a:rPr lang="de-AT" dirty="0" err="1"/>
              <a:t>requires</a:t>
            </a:r>
            <a:r>
              <a:rPr lang="de-AT" dirty="0"/>
              <a:t> </a:t>
            </a:r>
            <a:r>
              <a:rPr lang="de-AT" dirty="0" err="1"/>
              <a:t>practice</a:t>
            </a:r>
            <a:r>
              <a:rPr lang="de-AT" dirty="0"/>
              <a:t>. „I </a:t>
            </a:r>
            <a:r>
              <a:rPr lang="de-AT" dirty="0" err="1"/>
              <a:t>know</a:t>
            </a:r>
            <a:r>
              <a:rPr lang="de-AT" dirty="0"/>
              <a:t> </a:t>
            </a:r>
            <a:r>
              <a:rPr lang="de-AT" b="1" dirty="0" err="1"/>
              <a:t>how</a:t>
            </a:r>
            <a:r>
              <a:rPr lang="de-AT" b="1" dirty="0"/>
              <a:t> </a:t>
            </a:r>
            <a:r>
              <a:rPr lang="de-AT" b="1" dirty="0" err="1"/>
              <a:t>to</a:t>
            </a:r>
            <a:r>
              <a:rPr lang="de-AT" dirty="0"/>
              <a:t> </a:t>
            </a:r>
            <a:r>
              <a:rPr lang="de-AT" dirty="0" err="1"/>
              <a:t>use</a:t>
            </a:r>
            <a:r>
              <a:rPr lang="de-AT" dirty="0"/>
              <a:t> </a:t>
            </a:r>
            <a:r>
              <a:rPr lang="de-AT" dirty="0" err="1"/>
              <a:t>the</a:t>
            </a:r>
            <a:r>
              <a:rPr lang="de-AT" dirty="0"/>
              <a:t> </a:t>
            </a:r>
            <a:r>
              <a:rPr lang="de-AT" dirty="0" err="1"/>
              <a:t>microscope</a:t>
            </a:r>
            <a:r>
              <a:rPr lang="de-AT" dirty="0"/>
              <a:t>, </a:t>
            </a:r>
            <a:r>
              <a:rPr lang="de-AT" b="1" dirty="0" err="1"/>
              <a:t>how</a:t>
            </a:r>
            <a:r>
              <a:rPr lang="de-AT" b="1" dirty="0"/>
              <a:t> </a:t>
            </a:r>
            <a:r>
              <a:rPr lang="de-AT" b="1" dirty="0" err="1"/>
              <a:t>to</a:t>
            </a:r>
            <a:r>
              <a:rPr lang="de-AT" b="1" dirty="0"/>
              <a:t> </a:t>
            </a:r>
            <a:r>
              <a:rPr lang="de-AT" dirty="0" err="1"/>
              <a:t>solve</a:t>
            </a:r>
            <a:r>
              <a:rPr lang="de-AT" dirty="0"/>
              <a:t> </a:t>
            </a:r>
            <a:r>
              <a:rPr lang="de-AT" dirty="0" err="1"/>
              <a:t>equations</a:t>
            </a:r>
            <a:r>
              <a:rPr lang="de-AT" dirty="0"/>
              <a:t>, </a:t>
            </a:r>
            <a:r>
              <a:rPr lang="de-AT" b="1" dirty="0" err="1"/>
              <a:t>how</a:t>
            </a:r>
            <a:r>
              <a:rPr lang="de-AT" b="1" dirty="0"/>
              <a:t> </a:t>
            </a:r>
            <a:r>
              <a:rPr lang="de-AT" b="1" dirty="0" err="1"/>
              <a:t>to</a:t>
            </a:r>
            <a:r>
              <a:rPr lang="de-AT" b="1" dirty="0"/>
              <a:t> </a:t>
            </a:r>
            <a:r>
              <a:rPr lang="de-AT" dirty="0" err="1"/>
              <a:t>walk</a:t>
            </a:r>
            <a:r>
              <a:rPr lang="de-AT" dirty="0"/>
              <a:t>.“ </a:t>
            </a:r>
          </a:p>
          <a:p>
            <a:endParaRPr lang="de-AT" dirty="0"/>
          </a:p>
          <a:p>
            <a:r>
              <a:rPr lang="de-AT" dirty="0" err="1"/>
              <a:t>Ask</a:t>
            </a:r>
            <a:r>
              <a:rPr lang="de-AT" dirty="0"/>
              <a:t> </a:t>
            </a:r>
            <a:r>
              <a:rPr lang="de-AT" dirty="0" err="1"/>
              <a:t>yourself</a:t>
            </a:r>
            <a:r>
              <a:rPr lang="de-AT" dirty="0"/>
              <a:t>: </a:t>
            </a:r>
            <a:r>
              <a:rPr lang="de-AT" dirty="0" err="1"/>
              <a:t>What</a:t>
            </a:r>
            <a:r>
              <a:rPr lang="de-AT" dirty="0"/>
              <a:t> </a:t>
            </a:r>
            <a:r>
              <a:rPr lang="de-AT" dirty="0" err="1"/>
              <a:t>parts</a:t>
            </a:r>
            <a:r>
              <a:rPr lang="de-AT" dirty="0"/>
              <a:t> </a:t>
            </a:r>
            <a:r>
              <a:rPr lang="de-AT" dirty="0" err="1"/>
              <a:t>of</a:t>
            </a:r>
            <a:r>
              <a:rPr lang="de-AT" dirty="0"/>
              <a:t> </a:t>
            </a:r>
            <a:r>
              <a:rPr lang="de-AT" dirty="0" err="1"/>
              <a:t>my</a:t>
            </a:r>
            <a:r>
              <a:rPr lang="de-AT" dirty="0"/>
              <a:t> IB </a:t>
            </a:r>
            <a:r>
              <a:rPr lang="de-AT" dirty="0" err="1"/>
              <a:t>course</a:t>
            </a:r>
            <a:r>
              <a:rPr lang="de-AT" dirty="0"/>
              <a:t> </a:t>
            </a:r>
            <a:r>
              <a:rPr lang="de-AT" dirty="0" err="1"/>
              <a:t>contain</a:t>
            </a:r>
            <a:r>
              <a:rPr lang="de-AT" dirty="0"/>
              <a:t> </a:t>
            </a:r>
            <a:r>
              <a:rPr lang="de-AT" dirty="0" err="1"/>
              <a:t>these</a:t>
            </a:r>
            <a:r>
              <a:rPr lang="de-AT" dirty="0"/>
              <a:t> </a:t>
            </a:r>
            <a:r>
              <a:rPr lang="de-AT" dirty="0" err="1"/>
              <a:t>types</a:t>
            </a:r>
            <a:r>
              <a:rPr lang="de-AT" dirty="0"/>
              <a:t> </a:t>
            </a:r>
            <a:r>
              <a:rPr lang="de-AT" dirty="0" err="1"/>
              <a:t>of</a:t>
            </a:r>
            <a:r>
              <a:rPr lang="de-AT" dirty="0"/>
              <a:t> </a:t>
            </a:r>
            <a:r>
              <a:rPr lang="de-AT" dirty="0" err="1"/>
              <a:t>knowledge</a:t>
            </a:r>
            <a:r>
              <a:rPr lang="de-AT" dirty="0"/>
              <a:t>? </a:t>
            </a:r>
            <a:r>
              <a:rPr lang="de-AT" dirty="0" err="1"/>
              <a:t>What</a:t>
            </a:r>
            <a:r>
              <a:rPr lang="de-AT" dirty="0"/>
              <a:t> </a:t>
            </a:r>
            <a:r>
              <a:rPr lang="de-AT" dirty="0" err="1"/>
              <a:t>are</a:t>
            </a:r>
            <a:r>
              <a:rPr lang="de-AT" dirty="0"/>
              <a:t> </a:t>
            </a:r>
            <a:r>
              <a:rPr lang="de-AT" dirty="0" err="1"/>
              <a:t>the</a:t>
            </a:r>
            <a:r>
              <a:rPr lang="de-AT" dirty="0"/>
              <a:t> </a:t>
            </a:r>
            <a:r>
              <a:rPr lang="de-AT" dirty="0" err="1"/>
              <a:t>facts</a:t>
            </a:r>
            <a:r>
              <a:rPr lang="de-AT" dirty="0"/>
              <a:t> (</a:t>
            </a:r>
            <a:r>
              <a:rPr lang="de-AT" dirty="0" err="1"/>
              <a:t>declarative</a:t>
            </a:r>
            <a:r>
              <a:rPr lang="de-AT" dirty="0"/>
              <a:t>), </a:t>
            </a:r>
            <a:r>
              <a:rPr lang="de-AT" dirty="0" err="1"/>
              <a:t>what</a:t>
            </a:r>
            <a:r>
              <a:rPr lang="de-AT" dirty="0"/>
              <a:t> </a:t>
            </a:r>
            <a:r>
              <a:rPr lang="de-AT" dirty="0" err="1"/>
              <a:t>are</a:t>
            </a:r>
            <a:r>
              <a:rPr lang="de-AT" dirty="0"/>
              <a:t> </a:t>
            </a:r>
            <a:r>
              <a:rPr lang="de-AT" dirty="0" err="1"/>
              <a:t>the</a:t>
            </a:r>
            <a:r>
              <a:rPr lang="de-AT" dirty="0"/>
              <a:t> </a:t>
            </a:r>
            <a:r>
              <a:rPr lang="de-AT" dirty="0" err="1"/>
              <a:t>skills</a:t>
            </a:r>
            <a:r>
              <a:rPr lang="de-AT" dirty="0"/>
              <a:t> (</a:t>
            </a:r>
            <a:r>
              <a:rPr lang="de-AT" dirty="0" err="1"/>
              <a:t>procedural</a:t>
            </a:r>
            <a:r>
              <a:rPr lang="de-AT" dirty="0"/>
              <a:t>) </a:t>
            </a:r>
            <a:r>
              <a:rPr lang="de-AT" dirty="0" err="1"/>
              <a:t>that</a:t>
            </a:r>
            <a:r>
              <a:rPr lang="de-AT" dirty="0"/>
              <a:t> </a:t>
            </a:r>
            <a:r>
              <a:rPr lang="de-AT" dirty="0" err="1"/>
              <a:t>students</a:t>
            </a:r>
            <a:r>
              <a:rPr lang="de-AT" dirty="0"/>
              <a:t> </a:t>
            </a:r>
            <a:r>
              <a:rPr lang="de-AT" dirty="0" err="1"/>
              <a:t>should</a:t>
            </a:r>
            <a:r>
              <a:rPr lang="de-AT" dirty="0"/>
              <a:t> </a:t>
            </a:r>
            <a:r>
              <a:rPr lang="de-AT" dirty="0" err="1"/>
              <a:t>know</a:t>
            </a:r>
            <a:r>
              <a:rPr lang="de-AT" dirty="0"/>
              <a:t>? </a:t>
            </a:r>
          </a:p>
          <a:p>
            <a:endParaRPr lang="de-AT" dirty="0"/>
          </a:p>
          <a:p>
            <a:r>
              <a:rPr lang="de-AT" dirty="0"/>
              <a:t>Personal </a:t>
            </a:r>
            <a:r>
              <a:rPr lang="de-AT" dirty="0" err="1"/>
              <a:t>knowledge</a:t>
            </a:r>
            <a:r>
              <a:rPr lang="de-AT" dirty="0"/>
              <a:t> = „kennen“		</a:t>
            </a:r>
            <a:r>
              <a:rPr lang="de-AT" dirty="0" err="1"/>
              <a:t>Shared</a:t>
            </a:r>
            <a:r>
              <a:rPr lang="de-AT" dirty="0"/>
              <a:t> </a:t>
            </a:r>
            <a:r>
              <a:rPr lang="de-AT" dirty="0" err="1"/>
              <a:t>knowledge</a:t>
            </a:r>
            <a:r>
              <a:rPr lang="de-AT" dirty="0"/>
              <a:t> = „wissen“</a:t>
            </a:r>
          </a:p>
          <a:p>
            <a:pPr lvl="1"/>
            <a:r>
              <a:rPr lang="de-AT" dirty="0"/>
              <a:t>„Ich kenne dich.“						„Ich </a:t>
            </a:r>
            <a:r>
              <a:rPr lang="de-AT" dirty="0" err="1"/>
              <a:t>weiss</a:t>
            </a:r>
            <a:r>
              <a:rPr lang="de-AT" dirty="0"/>
              <a:t> dich.“</a:t>
            </a:r>
          </a:p>
          <a:p>
            <a:pPr lvl="1"/>
            <a:r>
              <a:rPr lang="de-AT" dirty="0"/>
              <a:t>„Ich kenne, dass Zellen klein sind.“			„Ich </a:t>
            </a:r>
            <a:r>
              <a:rPr lang="de-AT" dirty="0" err="1"/>
              <a:t>weiss</a:t>
            </a:r>
            <a:r>
              <a:rPr lang="de-AT" dirty="0"/>
              <a:t>, dass Zellen klein sind.“</a:t>
            </a:r>
          </a:p>
        </p:txBody>
      </p:sp>
      <p:sp>
        <p:nvSpPr>
          <p:cNvPr id="4" name="Speech Bubble: Rectangle 3">
            <a:extLst>
              <a:ext uri="{FF2B5EF4-FFF2-40B4-BE49-F238E27FC236}">
                <a16:creationId xmlns:a16="http://schemas.microsoft.com/office/drawing/2014/main" id="{59683EE3-3057-4153-8051-B0C3B605AD3D}"/>
              </a:ext>
            </a:extLst>
          </p:cNvPr>
          <p:cNvSpPr/>
          <p:nvPr/>
        </p:nvSpPr>
        <p:spPr>
          <a:xfrm>
            <a:off x="9847384" y="609600"/>
            <a:ext cx="2133600" cy="2289908"/>
          </a:xfrm>
          <a:prstGeom prst="wedgeRectCallout">
            <a:avLst>
              <a:gd name="adj1" fmla="val -47573"/>
              <a:gd name="adj2" fmla="val 888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err="1"/>
              <a:t>Why</a:t>
            </a:r>
            <a:r>
              <a:rPr lang="de-AT" sz="1400" b="1" dirty="0"/>
              <a:t> 360? </a:t>
            </a:r>
            <a:r>
              <a:rPr lang="de-AT" sz="1400" b="1" dirty="0" err="1"/>
              <a:t>Why</a:t>
            </a:r>
            <a:r>
              <a:rPr lang="de-AT" sz="1400" b="1" dirty="0"/>
              <a:t> not 100 </a:t>
            </a:r>
            <a:r>
              <a:rPr lang="de-AT" sz="1400" b="1" dirty="0" err="1"/>
              <a:t>degrees</a:t>
            </a:r>
            <a:r>
              <a:rPr lang="de-AT" sz="1400" b="1" dirty="0"/>
              <a:t>? </a:t>
            </a:r>
            <a:r>
              <a:rPr lang="de-AT" sz="1400" b="1" dirty="0" err="1"/>
              <a:t>What</a:t>
            </a:r>
            <a:r>
              <a:rPr lang="de-AT" sz="1400" b="1" dirty="0"/>
              <a:t> </a:t>
            </a:r>
            <a:r>
              <a:rPr lang="de-AT" sz="1400" b="1" dirty="0" err="1"/>
              <a:t>role</a:t>
            </a:r>
            <a:r>
              <a:rPr lang="de-AT" sz="1400" b="1" dirty="0"/>
              <a:t> do </a:t>
            </a:r>
            <a:r>
              <a:rPr lang="de-AT" sz="1400" b="1" dirty="0" err="1"/>
              <a:t>traditions</a:t>
            </a:r>
            <a:r>
              <a:rPr lang="de-AT" sz="1400" b="1" dirty="0"/>
              <a:t> and </a:t>
            </a:r>
            <a:r>
              <a:rPr lang="de-AT" sz="1400" b="1" dirty="0" err="1"/>
              <a:t>conventions</a:t>
            </a:r>
            <a:r>
              <a:rPr lang="de-AT" sz="1400" b="1" dirty="0"/>
              <a:t> </a:t>
            </a:r>
            <a:r>
              <a:rPr lang="de-AT" sz="1400" b="1" dirty="0" err="1"/>
              <a:t>play</a:t>
            </a:r>
            <a:r>
              <a:rPr lang="de-AT" sz="1400" b="1" dirty="0"/>
              <a:t> in </a:t>
            </a:r>
            <a:r>
              <a:rPr lang="de-AT" sz="1400" b="1" dirty="0" err="1"/>
              <a:t>mathematics</a:t>
            </a:r>
            <a:r>
              <a:rPr lang="de-AT" sz="1400" b="1" dirty="0"/>
              <a:t>? [360° </a:t>
            </a:r>
            <a:r>
              <a:rPr lang="de-AT" sz="1400" b="1" dirty="0" err="1"/>
              <a:t>becasue</a:t>
            </a:r>
            <a:r>
              <a:rPr lang="de-AT" sz="1400" b="1" dirty="0"/>
              <a:t> </a:t>
            </a:r>
            <a:r>
              <a:rPr lang="de-AT" sz="1400" b="1" dirty="0" err="1"/>
              <a:t>of</a:t>
            </a:r>
            <a:r>
              <a:rPr lang="de-AT" sz="1400" b="1" dirty="0"/>
              <a:t> 365 </a:t>
            </a:r>
            <a:r>
              <a:rPr lang="de-AT" sz="1400" b="1" dirty="0" err="1"/>
              <a:t>days</a:t>
            </a:r>
            <a:r>
              <a:rPr lang="de-AT" sz="1400" b="1" dirty="0"/>
              <a:t> in a </a:t>
            </a:r>
            <a:r>
              <a:rPr lang="de-AT" sz="1400" b="1" dirty="0" err="1"/>
              <a:t>year</a:t>
            </a:r>
            <a:r>
              <a:rPr lang="de-AT" sz="1400" b="1" dirty="0"/>
              <a:t>. </a:t>
            </a:r>
            <a:r>
              <a:rPr lang="de-AT" sz="1400" b="1" dirty="0" err="1"/>
              <a:t>It</a:t>
            </a:r>
            <a:r>
              <a:rPr lang="de-AT" sz="1400" b="1" dirty="0"/>
              <a:t> </a:t>
            </a:r>
            <a:r>
              <a:rPr lang="de-AT" sz="1400" b="1" dirty="0" err="1"/>
              <a:t>simply</a:t>
            </a:r>
            <a:r>
              <a:rPr lang="de-AT" sz="1400" b="1" dirty="0"/>
              <a:t> </a:t>
            </a:r>
            <a:r>
              <a:rPr lang="de-AT" sz="1400" b="1" dirty="0" err="1"/>
              <a:t>has</a:t>
            </a:r>
            <a:r>
              <a:rPr lang="de-AT" sz="1400" b="1" dirty="0"/>
              <a:t> </a:t>
            </a:r>
            <a:r>
              <a:rPr lang="de-AT" sz="1400" b="1" dirty="0" err="1"/>
              <a:t>been</a:t>
            </a:r>
            <a:r>
              <a:rPr lang="de-AT" sz="1400" b="1" dirty="0"/>
              <a:t> </a:t>
            </a:r>
            <a:r>
              <a:rPr lang="de-AT" sz="1400" b="1" dirty="0" err="1"/>
              <a:t>agreed</a:t>
            </a:r>
            <a:r>
              <a:rPr lang="de-AT" sz="1400" b="1" dirty="0"/>
              <a:t> on. The </a:t>
            </a:r>
            <a:r>
              <a:rPr lang="de-AT" sz="1400" b="1" dirty="0" err="1"/>
              <a:t>reason</a:t>
            </a:r>
            <a:r>
              <a:rPr lang="de-AT" sz="1400" b="1" dirty="0"/>
              <a:t> </a:t>
            </a:r>
            <a:r>
              <a:rPr lang="de-AT" sz="1400" b="1" dirty="0" err="1"/>
              <a:t>is</a:t>
            </a:r>
            <a:r>
              <a:rPr lang="de-AT" sz="1400" b="1" dirty="0"/>
              <a:t> not </a:t>
            </a:r>
            <a:r>
              <a:rPr lang="de-AT" sz="1400" b="1" dirty="0" err="1"/>
              <a:t>mathematical</a:t>
            </a:r>
            <a:r>
              <a:rPr lang="de-AT" sz="1400" b="1" dirty="0"/>
              <a:t>.]</a:t>
            </a:r>
          </a:p>
        </p:txBody>
      </p:sp>
      <p:sp>
        <p:nvSpPr>
          <p:cNvPr id="5" name="Speech Bubble: Rectangle 4">
            <a:extLst>
              <a:ext uri="{FF2B5EF4-FFF2-40B4-BE49-F238E27FC236}">
                <a16:creationId xmlns:a16="http://schemas.microsoft.com/office/drawing/2014/main" id="{A6FD8309-95F3-43E0-83FA-F4635446FF3C}"/>
              </a:ext>
            </a:extLst>
          </p:cNvPr>
          <p:cNvSpPr/>
          <p:nvPr/>
        </p:nvSpPr>
        <p:spPr>
          <a:xfrm>
            <a:off x="9925538" y="4572000"/>
            <a:ext cx="2133600" cy="1818883"/>
          </a:xfrm>
          <a:prstGeom prst="wedgeRectCallout">
            <a:avLst>
              <a:gd name="adj1" fmla="val -132555"/>
              <a:gd name="adj2" fmla="val -303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Can </a:t>
            </a:r>
            <a:r>
              <a:rPr lang="de-AT" sz="1400" b="1" dirty="0" err="1"/>
              <a:t>some</a:t>
            </a:r>
            <a:r>
              <a:rPr lang="de-AT" sz="1400" b="1" dirty="0"/>
              <a:t> </a:t>
            </a:r>
            <a:r>
              <a:rPr lang="de-AT" sz="1400" b="1" dirty="0" err="1"/>
              <a:t>ideas</a:t>
            </a:r>
            <a:r>
              <a:rPr lang="de-AT" sz="1400" b="1" dirty="0"/>
              <a:t> </a:t>
            </a:r>
            <a:r>
              <a:rPr lang="de-AT" sz="1400" b="1" dirty="0" err="1"/>
              <a:t>be</a:t>
            </a:r>
            <a:r>
              <a:rPr lang="de-AT" sz="1400" b="1" dirty="0"/>
              <a:t> </a:t>
            </a:r>
            <a:r>
              <a:rPr lang="de-AT" sz="1400" b="1" dirty="0" err="1"/>
              <a:t>better</a:t>
            </a:r>
            <a:r>
              <a:rPr lang="de-AT" sz="1400" b="1" dirty="0"/>
              <a:t> </a:t>
            </a:r>
            <a:r>
              <a:rPr lang="de-AT" sz="1400" b="1" dirty="0" err="1"/>
              <a:t>expressed</a:t>
            </a:r>
            <a:r>
              <a:rPr lang="de-AT" sz="1400" b="1" dirty="0"/>
              <a:t> in </a:t>
            </a:r>
            <a:r>
              <a:rPr lang="de-AT" sz="1400" b="1" dirty="0" err="1"/>
              <a:t>some</a:t>
            </a:r>
            <a:r>
              <a:rPr lang="de-AT" sz="1400" b="1" dirty="0"/>
              <a:t> </a:t>
            </a:r>
            <a:r>
              <a:rPr lang="de-AT" sz="1400" b="1" dirty="0" err="1"/>
              <a:t>languages</a:t>
            </a:r>
            <a:r>
              <a:rPr lang="de-AT" sz="1400" b="1" dirty="0"/>
              <a:t>, </a:t>
            </a:r>
            <a:r>
              <a:rPr lang="de-AT" sz="1400" b="1" dirty="0" err="1"/>
              <a:t>compared</a:t>
            </a:r>
            <a:r>
              <a:rPr lang="de-AT" sz="1400" b="1" dirty="0"/>
              <a:t> </a:t>
            </a:r>
            <a:r>
              <a:rPr lang="de-AT" sz="1400" b="1" dirty="0" err="1"/>
              <a:t>to</a:t>
            </a:r>
            <a:r>
              <a:rPr lang="de-AT" sz="1400" b="1" dirty="0"/>
              <a:t> </a:t>
            </a:r>
            <a:r>
              <a:rPr lang="de-AT" sz="1400" b="1" dirty="0" err="1"/>
              <a:t>others</a:t>
            </a:r>
            <a:r>
              <a:rPr lang="de-AT" sz="1400" b="1" dirty="0"/>
              <a:t>? In </a:t>
            </a:r>
            <a:r>
              <a:rPr lang="de-AT" sz="1400" b="1" dirty="0" err="1"/>
              <a:t>the</a:t>
            </a:r>
            <a:r>
              <a:rPr lang="de-AT" sz="1400" b="1" dirty="0"/>
              <a:t> German </a:t>
            </a:r>
            <a:r>
              <a:rPr lang="de-AT" sz="1400" b="1" dirty="0" err="1"/>
              <a:t>language</a:t>
            </a:r>
            <a:r>
              <a:rPr lang="de-AT" sz="1400" b="1" dirty="0"/>
              <a:t>, </a:t>
            </a:r>
            <a:r>
              <a:rPr lang="de-AT" sz="1400" b="1" dirty="0" err="1"/>
              <a:t>you</a:t>
            </a:r>
            <a:r>
              <a:rPr lang="de-AT" sz="1400" b="1" dirty="0"/>
              <a:t> </a:t>
            </a:r>
            <a:r>
              <a:rPr lang="de-AT" sz="1400" b="1" dirty="0" err="1"/>
              <a:t>have</a:t>
            </a:r>
            <a:r>
              <a:rPr lang="de-AT" sz="1400" b="1" dirty="0"/>
              <a:t> </a:t>
            </a:r>
            <a:r>
              <a:rPr lang="de-AT" sz="1400" b="1" dirty="0" err="1"/>
              <a:t>two</a:t>
            </a:r>
            <a:r>
              <a:rPr lang="de-AT" sz="1400" b="1" dirty="0"/>
              <a:t> different </a:t>
            </a:r>
            <a:r>
              <a:rPr lang="de-AT" sz="1400" b="1" dirty="0" err="1"/>
              <a:t>words</a:t>
            </a:r>
            <a:r>
              <a:rPr lang="de-AT" sz="1400" b="1" dirty="0"/>
              <a:t> </a:t>
            </a:r>
            <a:r>
              <a:rPr lang="de-AT" sz="1400" b="1" dirty="0" err="1"/>
              <a:t>for</a:t>
            </a:r>
            <a:r>
              <a:rPr lang="de-AT" sz="1400" b="1" dirty="0"/>
              <a:t> </a:t>
            </a:r>
            <a:r>
              <a:rPr lang="de-AT" sz="1400" b="1" dirty="0" err="1"/>
              <a:t>shared</a:t>
            </a:r>
            <a:r>
              <a:rPr lang="de-AT" sz="1400" b="1" dirty="0"/>
              <a:t> and personal </a:t>
            </a:r>
            <a:r>
              <a:rPr lang="de-AT" sz="1400" b="1" dirty="0" err="1"/>
              <a:t>knowledge</a:t>
            </a:r>
            <a:r>
              <a:rPr lang="de-AT" sz="1400" b="1" dirty="0"/>
              <a:t>.</a:t>
            </a:r>
          </a:p>
        </p:txBody>
      </p:sp>
    </p:spTree>
    <p:extLst>
      <p:ext uri="{BB962C8B-B14F-4D97-AF65-F5344CB8AC3E}">
        <p14:creationId xmlns:p14="http://schemas.microsoft.com/office/powerpoint/2010/main" val="3424745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KI </a:t>
            </a:r>
            <a:r>
              <a:rPr lang="de-DE" dirty="0" err="1"/>
              <a:t>for</a:t>
            </a:r>
            <a:r>
              <a:rPr lang="de-DE" dirty="0"/>
              <a:t> </a:t>
            </a:r>
            <a:r>
              <a:rPr lang="de-DE" dirty="0" err="1"/>
              <a:t>Mathematics</a:t>
            </a:r>
            <a:endParaRPr lang="en-US" dirty="0"/>
          </a:p>
        </p:txBody>
      </p:sp>
      <p:pic>
        <p:nvPicPr>
          <p:cNvPr id="4" name="Picture 3"/>
          <p:cNvPicPr>
            <a:picLocks noChangeAspect="1"/>
          </p:cNvPicPr>
          <p:nvPr/>
        </p:nvPicPr>
        <p:blipFill>
          <a:blip r:embed="rId2"/>
          <a:stretch>
            <a:fillRect/>
          </a:stretch>
        </p:blipFill>
        <p:spPr>
          <a:xfrm>
            <a:off x="380349" y="1379050"/>
            <a:ext cx="7816433" cy="4278753"/>
          </a:xfrm>
          <a:prstGeom prst="rect">
            <a:avLst/>
          </a:prstGeom>
        </p:spPr>
      </p:pic>
      <p:sp>
        <p:nvSpPr>
          <p:cNvPr id="6" name="Rectangle 5">
            <a:extLst>
              <a:ext uri="{FF2B5EF4-FFF2-40B4-BE49-F238E27FC236}">
                <a16:creationId xmlns:a16="http://schemas.microsoft.com/office/drawing/2014/main" id="{D99142D7-945B-46C6-B2CF-7C96A374909A}"/>
              </a:ext>
            </a:extLst>
          </p:cNvPr>
          <p:cNvSpPr/>
          <p:nvPr/>
        </p:nvSpPr>
        <p:spPr>
          <a:xfrm>
            <a:off x="8268677" y="1742830"/>
            <a:ext cx="3368431" cy="3837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AT" sz="1100" dirty="0" err="1"/>
              <a:t>Because</a:t>
            </a:r>
            <a:r>
              <a:rPr lang="de-AT" sz="1100" dirty="0"/>
              <a:t> Math </a:t>
            </a:r>
            <a:r>
              <a:rPr lang="de-AT" sz="1100" dirty="0" err="1"/>
              <a:t>is</a:t>
            </a:r>
            <a:r>
              <a:rPr lang="de-AT" sz="1100" dirty="0"/>
              <a:t> a </a:t>
            </a:r>
            <a:r>
              <a:rPr lang="de-AT" sz="1100" dirty="0" err="1"/>
              <a:t>model</a:t>
            </a:r>
            <a:r>
              <a:rPr lang="de-AT" sz="1100" dirty="0"/>
              <a:t> and a </a:t>
            </a:r>
            <a:r>
              <a:rPr lang="de-AT" sz="1100" dirty="0" err="1"/>
              <a:t>model</a:t>
            </a:r>
            <a:r>
              <a:rPr lang="de-AT" sz="1100" dirty="0"/>
              <a:t> </a:t>
            </a:r>
            <a:r>
              <a:rPr lang="de-AT" sz="1100" dirty="0" err="1"/>
              <a:t>is</a:t>
            </a:r>
            <a:r>
              <a:rPr lang="de-AT" sz="1100" dirty="0"/>
              <a:t> </a:t>
            </a:r>
            <a:r>
              <a:rPr lang="de-AT" sz="1100" dirty="0" err="1"/>
              <a:t>never</a:t>
            </a:r>
            <a:r>
              <a:rPr lang="de-AT" sz="1100" dirty="0"/>
              <a:t> </a:t>
            </a:r>
            <a:r>
              <a:rPr lang="de-AT" sz="1100" dirty="0" err="1"/>
              <a:t>perfect</a:t>
            </a:r>
            <a:r>
              <a:rPr lang="de-AT" sz="1100" dirty="0"/>
              <a:t>?</a:t>
            </a:r>
          </a:p>
          <a:p>
            <a:endParaRPr lang="de-AT" sz="1100" dirty="0"/>
          </a:p>
          <a:p>
            <a:endParaRPr lang="de-AT" sz="1100" dirty="0"/>
          </a:p>
          <a:p>
            <a:endParaRPr lang="de-AT" sz="1100" dirty="0"/>
          </a:p>
          <a:p>
            <a:r>
              <a:rPr lang="de-AT" sz="1100" dirty="0"/>
              <a:t>Both? </a:t>
            </a:r>
            <a:r>
              <a:rPr lang="de-AT" sz="1100" dirty="0" err="1"/>
              <a:t>What</a:t>
            </a:r>
            <a:r>
              <a:rPr lang="de-AT" sz="1100" dirty="0"/>
              <a:t> do </a:t>
            </a:r>
            <a:r>
              <a:rPr lang="de-AT" sz="1100" dirty="0" err="1"/>
              <a:t>these</a:t>
            </a:r>
            <a:r>
              <a:rPr lang="de-AT" sz="1100" dirty="0"/>
              <a:t> </a:t>
            </a:r>
            <a:r>
              <a:rPr lang="de-AT" sz="1100" dirty="0" err="1"/>
              <a:t>words</a:t>
            </a:r>
            <a:r>
              <a:rPr lang="de-AT" sz="1100" dirty="0"/>
              <a:t> </a:t>
            </a:r>
            <a:r>
              <a:rPr lang="de-AT" sz="1100" dirty="0" err="1"/>
              <a:t>mean</a:t>
            </a:r>
            <a:r>
              <a:rPr lang="de-AT" sz="1100" dirty="0"/>
              <a:t>?</a:t>
            </a:r>
          </a:p>
          <a:p>
            <a:endParaRPr lang="de-AT" sz="1100" dirty="0"/>
          </a:p>
          <a:p>
            <a:endParaRPr lang="de-AT" sz="1100" dirty="0"/>
          </a:p>
          <a:p>
            <a:r>
              <a:rPr lang="de-AT" sz="1100" dirty="0" err="1"/>
              <a:t>Becasue</a:t>
            </a:r>
            <a:r>
              <a:rPr lang="de-AT" sz="1100" dirty="0"/>
              <a:t> „</a:t>
            </a:r>
            <a:r>
              <a:rPr lang="de-AT" sz="1100" dirty="0" err="1"/>
              <a:t>useless</a:t>
            </a:r>
            <a:r>
              <a:rPr lang="de-AT" sz="1100" dirty="0"/>
              <a:t>“ formal </a:t>
            </a:r>
            <a:r>
              <a:rPr lang="de-AT" sz="1100" dirty="0" err="1"/>
              <a:t>systems</a:t>
            </a:r>
            <a:r>
              <a:rPr lang="de-AT" sz="1100" dirty="0"/>
              <a:t> </a:t>
            </a:r>
            <a:r>
              <a:rPr lang="de-AT" sz="1100" dirty="0" err="1"/>
              <a:t>are</a:t>
            </a:r>
            <a:r>
              <a:rPr lang="de-AT" sz="1100" dirty="0"/>
              <a:t> not </a:t>
            </a:r>
            <a:r>
              <a:rPr lang="de-AT" sz="1100" dirty="0" err="1"/>
              <a:t>passed</a:t>
            </a:r>
            <a:r>
              <a:rPr lang="de-AT" sz="1100" dirty="0"/>
              <a:t> on, </a:t>
            </a:r>
            <a:r>
              <a:rPr lang="de-AT" sz="1100" dirty="0" err="1"/>
              <a:t>used</a:t>
            </a:r>
            <a:r>
              <a:rPr lang="de-AT" sz="1100" dirty="0"/>
              <a:t>, </a:t>
            </a:r>
            <a:r>
              <a:rPr lang="de-AT" sz="1100" dirty="0" err="1"/>
              <a:t>kept</a:t>
            </a:r>
            <a:r>
              <a:rPr lang="de-AT" sz="1100" dirty="0"/>
              <a:t>?</a:t>
            </a:r>
          </a:p>
          <a:p>
            <a:endParaRPr lang="de-AT" sz="1100" dirty="0"/>
          </a:p>
          <a:p>
            <a:endParaRPr lang="de-AT" sz="1100" dirty="0"/>
          </a:p>
          <a:p>
            <a:r>
              <a:rPr lang="de-AT" sz="1100" dirty="0" err="1"/>
              <a:t>Because</a:t>
            </a:r>
            <a:r>
              <a:rPr lang="de-AT" sz="1100" dirty="0"/>
              <a:t> </a:t>
            </a:r>
            <a:r>
              <a:rPr lang="de-AT" sz="1100" dirty="0" err="1"/>
              <a:t>we</a:t>
            </a:r>
            <a:r>
              <a:rPr lang="de-AT" sz="1100" dirty="0"/>
              <a:t> like </a:t>
            </a:r>
            <a:r>
              <a:rPr lang="de-AT" sz="1100" dirty="0" err="1"/>
              <a:t>the</a:t>
            </a:r>
            <a:r>
              <a:rPr lang="de-AT" sz="1100" dirty="0"/>
              <a:t> </a:t>
            </a:r>
            <a:r>
              <a:rPr lang="de-AT" sz="1100" dirty="0" err="1"/>
              <a:t>objectivity</a:t>
            </a:r>
            <a:r>
              <a:rPr lang="de-AT" sz="1100" dirty="0"/>
              <a:t> and </a:t>
            </a:r>
            <a:r>
              <a:rPr lang="de-AT" sz="1100" dirty="0" err="1"/>
              <a:t>certainty</a:t>
            </a:r>
            <a:r>
              <a:rPr lang="de-AT" sz="1100" dirty="0"/>
              <a:t> </a:t>
            </a:r>
            <a:r>
              <a:rPr lang="de-AT" sz="1100" dirty="0" err="1"/>
              <a:t>of</a:t>
            </a:r>
            <a:r>
              <a:rPr lang="de-AT" sz="1100" dirty="0"/>
              <a:t> </a:t>
            </a:r>
            <a:r>
              <a:rPr lang="de-AT" sz="1100" dirty="0" err="1"/>
              <a:t>math</a:t>
            </a:r>
            <a:r>
              <a:rPr lang="de-AT" sz="1100" dirty="0"/>
              <a:t>?</a:t>
            </a:r>
          </a:p>
          <a:p>
            <a:endParaRPr lang="de-AT" sz="1100" dirty="0"/>
          </a:p>
          <a:p>
            <a:endParaRPr lang="de-AT" sz="1100" dirty="0"/>
          </a:p>
          <a:p>
            <a:endParaRPr lang="de-AT" sz="1100" dirty="0"/>
          </a:p>
          <a:p>
            <a:r>
              <a:rPr lang="de-AT" sz="1100" dirty="0"/>
              <a:t>Can </a:t>
            </a:r>
            <a:r>
              <a:rPr lang="de-AT" sz="1100" dirty="0" err="1"/>
              <a:t>it</a:t>
            </a:r>
            <a:r>
              <a:rPr lang="de-AT" sz="1100" dirty="0"/>
              <a:t> </a:t>
            </a:r>
            <a:r>
              <a:rPr lang="de-AT" sz="1100" dirty="0" err="1"/>
              <a:t>exist</a:t>
            </a:r>
            <a:r>
              <a:rPr lang="de-AT" sz="1100" dirty="0"/>
              <a:t> „out </a:t>
            </a:r>
            <a:r>
              <a:rPr lang="de-AT" sz="1100" dirty="0" err="1"/>
              <a:t>there</a:t>
            </a:r>
            <a:r>
              <a:rPr lang="de-AT" sz="1100" dirty="0"/>
              <a:t>“ </a:t>
            </a:r>
            <a:r>
              <a:rPr lang="de-AT" sz="1100" dirty="0" err="1"/>
              <a:t>without</a:t>
            </a:r>
            <a:r>
              <a:rPr lang="de-AT" sz="1100" dirty="0"/>
              <a:t> a human </a:t>
            </a:r>
            <a:r>
              <a:rPr lang="de-AT" sz="1100" dirty="0" err="1"/>
              <a:t>brain</a:t>
            </a:r>
            <a:r>
              <a:rPr lang="de-AT" sz="1100" dirty="0"/>
              <a:t>?</a:t>
            </a:r>
          </a:p>
          <a:p>
            <a:endParaRPr lang="de-AT" sz="1100" dirty="0"/>
          </a:p>
          <a:p>
            <a:endParaRPr lang="de-AT" sz="1100" dirty="0"/>
          </a:p>
          <a:p>
            <a:r>
              <a:rPr lang="de-AT" sz="1100" dirty="0"/>
              <a:t>Maybe </a:t>
            </a:r>
            <a:r>
              <a:rPr lang="de-AT" sz="1100" dirty="0" err="1"/>
              <a:t>becasue</a:t>
            </a:r>
            <a:r>
              <a:rPr lang="de-AT" sz="1100" dirty="0"/>
              <a:t> </a:t>
            </a:r>
            <a:r>
              <a:rPr lang="de-AT" sz="1100" dirty="0" err="1"/>
              <a:t>we</a:t>
            </a:r>
            <a:r>
              <a:rPr lang="de-AT" sz="1100" dirty="0"/>
              <a:t> </a:t>
            </a:r>
            <a:r>
              <a:rPr lang="de-AT" sz="1100" dirty="0" err="1"/>
              <a:t>have</a:t>
            </a:r>
            <a:r>
              <a:rPr lang="de-AT" sz="1100" dirty="0"/>
              <a:t> </a:t>
            </a:r>
            <a:r>
              <a:rPr lang="de-AT" sz="1100" dirty="0" err="1"/>
              <a:t>no</a:t>
            </a:r>
            <a:r>
              <a:rPr lang="de-AT" sz="1100" dirty="0"/>
              <a:t> </a:t>
            </a:r>
            <a:r>
              <a:rPr lang="de-AT" sz="1100" dirty="0" err="1"/>
              <a:t>other</a:t>
            </a:r>
            <a:r>
              <a:rPr lang="de-AT" sz="1100" dirty="0"/>
              <a:t> </a:t>
            </a:r>
            <a:r>
              <a:rPr lang="de-AT" sz="1100" dirty="0" err="1"/>
              <a:t>words</a:t>
            </a:r>
            <a:r>
              <a:rPr lang="de-AT" sz="1100" dirty="0"/>
              <a:t> </a:t>
            </a:r>
            <a:r>
              <a:rPr lang="de-AT" sz="1100" dirty="0" err="1"/>
              <a:t>than</a:t>
            </a:r>
            <a:r>
              <a:rPr lang="de-AT" sz="1100" dirty="0"/>
              <a:t> </a:t>
            </a:r>
            <a:r>
              <a:rPr lang="de-AT" sz="1100" dirty="0" err="1"/>
              <a:t>elegance</a:t>
            </a:r>
            <a:r>
              <a:rPr lang="de-AT" sz="1100" dirty="0"/>
              <a:t>, </a:t>
            </a:r>
            <a:r>
              <a:rPr lang="de-AT" sz="1100" dirty="0" err="1"/>
              <a:t>beauty</a:t>
            </a:r>
            <a:r>
              <a:rPr lang="de-AT" sz="1100" dirty="0"/>
              <a:t>? </a:t>
            </a:r>
            <a:r>
              <a:rPr lang="de-AT" sz="1100" dirty="0" err="1"/>
              <a:t>Becasue</a:t>
            </a:r>
            <a:r>
              <a:rPr lang="de-AT" sz="1100" dirty="0"/>
              <a:t> </a:t>
            </a:r>
            <a:r>
              <a:rPr lang="de-AT" sz="1100" dirty="0" err="1"/>
              <a:t>we</a:t>
            </a:r>
            <a:r>
              <a:rPr lang="de-AT" sz="1100" dirty="0"/>
              <a:t> like </a:t>
            </a:r>
            <a:r>
              <a:rPr lang="de-AT" sz="1100" dirty="0" err="1"/>
              <a:t>simplicity</a:t>
            </a:r>
            <a:r>
              <a:rPr lang="de-AT" sz="1100" dirty="0"/>
              <a:t>?</a:t>
            </a:r>
          </a:p>
        </p:txBody>
      </p:sp>
    </p:spTree>
    <p:extLst>
      <p:ext uri="{BB962C8B-B14F-4D97-AF65-F5344CB8AC3E}">
        <p14:creationId xmlns:p14="http://schemas.microsoft.com/office/powerpoint/2010/main" val="1520738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KI: </a:t>
            </a:r>
            <a:r>
              <a:rPr lang="de-DE" dirty="0" err="1"/>
              <a:t>Ethics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8750" y="1604730"/>
            <a:ext cx="8114973" cy="4456263"/>
          </a:xfrm>
          <a:prstGeom prst="rect">
            <a:avLst/>
          </a:prstGeom>
        </p:spPr>
      </p:pic>
      <p:sp>
        <p:nvSpPr>
          <p:cNvPr id="5" name="Rectangle 4">
            <a:extLst>
              <a:ext uri="{FF2B5EF4-FFF2-40B4-BE49-F238E27FC236}">
                <a16:creationId xmlns:a16="http://schemas.microsoft.com/office/drawing/2014/main" id="{3CF794C9-8110-4A46-8B13-13BC6AB18D33}"/>
              </a:ext>
            </a:extLst>
          </p:cNvPr>
          <p:cNvSpPr/>
          <p:nvPr/>
        </p:nvSpPr>
        <p:spPr>
          <a:xfrm>
            <a:off x="8268677" y="1742830"/>
            <a:ext cx="3368431" cy="4376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AT" sz="1100" dirty="0" err="1"/>
              <a:t>Has</a:t>
            </a:r>
            <a:r>
              <a:rPr lang="de-AT" sz="1100" dirty="0"/>
              <a:t> </a:t>
            </a:r>
            <a:r>
              <a:rPr lang="de-AT" sz="1100" dirty="0" err="1"/>
              <a:t>both</a:t>
            </a:r>
            <a:r>
              <a:rPr lang="de-AT" sz="1100" dirty="0"/>
              <a:t> </a:t>
            </a:r>
            <a:r>
              <a:rPr lang="de-AT" sz="1100" dirty="0" err="1"/>
              <a:t>shared</a:t>
            </a:r>
            <a:r>
              <a:rPr lang="de-AT" sz="1100" dirty="0"/>
              <a:t> and personal </a:t>
            </a:r>
            <a:r>
              <a:rPr lang="de-AT" sz="1100" dirty="0" err="1"/>
              <a:t>knoweldge</a:t>
            </a:r>
            <a:r>
              <a:rPr lang="de-AT" sz="1100" dirty="0"/>
              <a:t>, </a:t>
            </a:r>
            <a:r>
              <a:rPr lang="de-AT" sz="1100" dirty="0" err="1"/>
              <a:t>declarative</a:t>
            </a:r>
            <a:r>
              <a:rPr lang="de-AT" sz="1100" dirty="0"/>
              <a:t> and </a:t>
            </a:r>
            <a:r>
              <a:rPr lang="de-AT" sz="1100" dirty="0" err="1"/>
              <a:t>procedural</a:t>
            </a:r>
            <a:r>
              <a:rPr lang="de-AT" sz="1100" dirty="0"/>
              <a:t> </a:t>
            </a:r>
            <a:r>
              <a:rPr lang="de-AT" sz="1100" dirty="0" err="1"/>
              <a:t>knowledge</a:t>
            </a:r>
            <a:r>
              <a:rPr lang="de-AT" sz="1100" dirty="0"/>
              <a:t>.</a:t>
            </a:r>
          </a:p>
          <a:p>
            <a:endParaRPr lang="de-AT" sz="1100" dirty="0"/>
          </a:p>
          <a:p>
            <a:r>
              <a:rPr lang="de-AT" sz="1100" dirty="0" err="1"/>
              <a:t>Social</a:t>
            </a:r>
            <a:r>
              <a:rPr lang="de-AT" sz="1100" dirty="0"/>
              <a:t> </a:t>
            </a:r>
            <a:r>
              <a:rPr lang="de-AT" sz="1100" dirty="0" err="1"/>
              <a:t>discourse</a:t>
            </a:r>
            <a:r>
              <a:rPr lang="de-AT" sz="1100" dirty="0"/>
              <a:t>?</a:t>
            </a:r>
          </a:p>
          <a:p>
            <a:endParaRPr lang="de-AT" sz="1100" dirty="0"/>
          </a:p>
          <a:p>
            <a:endParaRPr lang="de-AT" sz="1100" dirty="0"/>
          </a:p>
          <a:p>
            <a:r>
              <a:rPr lang="de-AT" sz="1100" dirty="0" err="1"/>
              <a:t>If</a:t>
            </a:r>
            <a:r>
              <a:rPr lang="de-AT" sz="1100" dirty="0"/>
              <a:t> I do not </a:t>
            </a:r>
            <a:r>
              <a:rPr lang="de-AT" sz="1100" dirty="0" err="1"/>
              <a:t>know</a:t>
            </a:r>
            <a:r>
              <a:rPr lang="de-AT" sz="1100" dirty="0"/>
              <a:t> </a:t>
            </a:r>
            <a:r>
              <a:rPr lang="de-AT" sz="1100" dirty="0" err="1"/>
              <a:t>if</a:t>
            </a:r>
            <a:r>
              <a:rPr lang="de-AT" sz="1100" dirty="0"/>
              <a:t> a </a:t>
            </a:r>
            <a:r>
              <a:rPr lang="de-AT" sz="1100" dirty="0" err="1"/>
              <a:t>certain</a:t>
            </a:r>
            <a:r>
              <a:rPr lang="de-AT" sz="1100" dirty="0"/>
              <a:t> </a:t>
            </a:r>
            <a:r>
              <a:rPr lang="de-AT" sz="1100" dirty="0" err="1"/>
              <a:t>act</a:t>
            </a:r>
            <a:r>
              <a:rPr lang="de-AT" sz="1100" dirty="0"/>
              <a:t> </a:t>
            </a:r>
            <a:r>
              <a:rPr lang="de-AT" sz="1100" dirty="0" err="1"/>
              <a:t>is</a:t>
            </a:r>
            <a:r>
              <a:rPr lang="de-AT" sz="1100" dirty="0"/>
              <a:t> </a:t>
            </a:r>
            <a:r>
              <a:rPr lang="de-AT" sz="1100" dirty="0" err="1"/>
              <a:t>unethical</a:t>
            </a:r>
            <a:r>
              <a:rPr lang="de-AT" sz="1100" dirty="0"/>
              <a:t> in </a:t>
            </a:r>
            <a:r>
              <a:rPr lang="de-AT" sz="1100" dirty="0" err="1"/>
              <a:t>one</a:t>
            </a:r>
            <a:r>
              <a:rPr lang="de-AT" sz="1100" dirty="0"/>
              <a:t> </a:t>
            </a:r>
            <a:r>
              <a:rPr lang="de-AT" sz="1100" dirty="0" err="1"/>
              <a:t>culture</a:t>
            </a:r>
            <a:r>
              <a:rPr lang="de-AT" sz="1100" dirty="0"/>
              <a:t> and </a:t>
            </a:r>
            <a:r>
              <a:rPr lang="de-AT" sz="1100" dirty="0" err="1"/>
              <a:t>you</a:t>
            </a:r>
            <a:r>
              <a:rPr lang="de-AT" sz="1100" dirty="0"/>
              <a:t> still do </a:t>
            </a:r>
            <a:r>
              <a:rPr lang="de-AT" sz="1100" dirty="0" err="1"/>
              <a:t>that</a:t>
            </a:r>
            <a:r>
              <a:rPr lang="de-AT" sz="1100" dirty="0"/>
              <a:t>, </a:t>
            </a:r>
            <a:r>
              <a:rPr lang="de-AT" sz="1100" dirty="0" err="1"/>
              <a:t>are</a:t>
            </a:r>
            <a:r>
              <a:rPr lang="de-AT" sz="1100" dirty="0"/>
              <a:t> </a:t>
            </a:r>
            <a:r>
              <a:rPr lang="de-AT" sz="1100" dirty="0" err="1"/>
              <a:t>you</a:t>
            </a:r>
            <a:r>
              <a:rPr lang="de-AT" sz="1100" dirty="0"/>
              <a:t> </a:t>
            </a:r>
            <a:r>
              <a:rPr lang="de-AT" sz="1100" dirty="0" err="1"/>
              <a:t>then</a:t>
            </a:r>
            <a:r>
              <a:rPr lang="de-AT" sz="1100" dirty="0"/>
              <a:t> </a:t>
            </a:r>
            <a:r>
              <a:rPr lang="de-AT" sz="1100" dirty="0" err="1"/>
              <a:t>excused</a:t>
            </a:r>
            <a:r>
              <a:rPr lang="de-AT" sz="1100" dirty="0"/>
              <a:t>? Schützt Unwissen?</a:t>
            </a:r>
          </a:p>
          <a:p>
            <a:endParaRPr lang="de-AT" sz="1100" dirty="0"/>
          </a:p>
          <a:p>
            <a:r>
              <a:rPr lang="de-AT" sz="1100" dirty="0" err="1"/>
              <a:t>If</a:t>
            </a:r>
            <a:r>
              <a:rPr lang="de-AT" sz="1100" dirty="0"/>
              <a:t> I </a:t>
            </a:r>
            <a:r>
              <a:rPr lang="de-AT" sz="1100" dirty="0" err="1"/>
              <a:t>know</a:t>
            </a:r>
            <a:r>
              <a:rPr lang="de-AT" sz="1100" dirty="0"/>
              <a:t> </a:t>
            </a:r>
            <a:r>
              <a:rPr lang="de-AT" sz="1100" dirty="0" err="1"/>
              <a:t>who</a:t>
            </a:r>
            <a:r>
              <a:rPr lang="de-AT" sz="1100" dirty="0"/>
              <a:t> </a:t>
            </a:r>
            <a:r>
              <a:rPr lang="de-AT" sz="1100" dirty="0" err="1"/>
              <a:t>stole</a:t>
            </a:r>
            <a:r>
              <a:rPr lang="de-AT" sz="1100" dirty="0"/>
              <a:t> </a:t>
            </a:r>
            <a:r>
              <a:rPr lang="de-AT" sz="1100" dirty="0" err="1"/>
              <a:t>the</a:t>
            </a:r>
            <a:r>
              <a:rPr lang="de-AT" sz="1100" dirty="0"/>
              <a:t> </a:t>
            </a:r>
            <a:r>
              <a:rPr lang="de-AT" sz="1100" dirty="0" err="1"/>
              <a:t>money</a:t>
            </a:r>
            <a:r>
              <a:rPr lang="de-AT" sz="1100" dirty="0"/>
              <a:t>, am I </a:t>
            </a:r>
            <a:r>
              <a:rPr lang="de-AT" sz="1100" dirty="0" err="1"/>
              <a:t>then</a:t>
            </a:r>
            <a:r>
              <a:rPr lang="de-AT" sz="1100" dirty="0"/>
              <a:t> </a:t>
            </a:r>
            <a:r>
              <a:rPr lang="de-AT" sz="1100" dirty="0" err="1"/>
              <a:t>ethically</a:t>
            </a:r>
            <a:r>
              <a:rPr lang="de-AT" sz="1100" dirty="0"/>
              <a:t> </a:t>
            </a:r>
            <a:r>
              <a:rPr lang="de-AT" sz="1100" dirty="0" err="1"/>
              <a:t>responsible</a:t>
            </a:r>
            <a:r>
              <a:rPr lang="de-AT" sz="1100" dirty="0"/>
              <a:t> </a:t>
            </a:r>
            <a:r>
              <a:rPr lang="de-AT" sz="1100" dirty="0" err="1"/>
              <a:t>of</a:t>
            </a:r>
            <a:r>
              <a:rPr lang="de-AT" sz="1100" dirty="0"/>
              <a:t> </a:t>
            </a:r>
            <a:r>
              <a:rPr lang="de-AT" sz="1100" dirty="0" err="1"/>
              <a:t>telling</a:t>
            </a:r>
            <a:r>
              <a:rPr lang="de-AT" sz="1100" dirty="0"/>
              <a:t> </a:t>
            </a:r>
            <a:r>
              <a:rPr lang="de-AT" sz="1100" dirty="0" err="1"/>
              <a:t>the</a:t>
            </a:r>
            <a:r>
              <a:rPr lang="de-AT" sz="1100" dirty="0"/>
              <a:t> </a:t>
            </a:r>
            <a:r>
              <a:rPr lang="de-AT" sz="1100" dirty="0" err="1"/>
              <a:t>police</a:t>
            </a:r>
            <a:r>
              <a:rPr lang="de-AT" sz="1100" dirty="0"/>
              <a:t>?</a:t>
            </a:r>
          </a:p>
          <a:p>
            <a:endParaRPr lang="de-AT" sz="1100" dirty="0"/>
          </a:p>
          <a:p>
            <a:endParaRPr lang="de-AT" sz="1100" dirty="0"/>
          </a:p>
          <a:p>
            <a:endParaRPr lang="de-AT" sz="1100" dirty="0"/>
          </a:p>
          <a:p>
            <a:r>
              <a:rPr lang="de-AT" sz="1100" dirty="0"/>
              <a:t>Maybe </a:t>
            </a:r>
            <a:r>
              <a:rPr lang="de-AT" sz="1100" dirty="0" err="1"/>
              <a:t>if</a:t>
            </a:r>
            <a:r>
              <a:rPr lang="de-AT" sz="1100" dirty="0"/>
              <a:t> </a:t>
            </a:r>
            <a:r>
              <a:rPr lang="de-AT" sz="1100" dirty="0" err="1"/>
              <a:t>they</a:t>
            </a:r>
            <a:r>
              <a:rPr lang="de-AT" sz="1100" dirty="0"/>
              <a:t> </a:t>
            </a:r>
            <a:r>
              <a:rPr lang="de-AT" sz="1100" dirty="0" err="1"/>
              <a:t>place</a:t>
            </a:r>
            <a:r>
              <a:rPr lang="de-AT" sz="1100" dirty="0"/>
              <a:t> a </a:t>
            </a:r>
            <a:r>
              <a:rPr lang="de-AT" sz="1100" dirty="0" err="1"/>
              <a:t>moral</a:t>
            </a:r>
            <a:r>
              <a:rPr lang="de-AT" sz="1100" dirty="0"/>
              <a:t> </a:t>
            </a:r>
            <a:r>
              <a:rPr lang="de-AT" sz="1100" dirty="0" err="1"/>
              <a:t>law</a:t>
            </a:r>
            <a:r>
              <a:rPr lang="de-AT" sz="1100" dirty="0"/>
              <a:t> </a:t>
            </a:r>
            <a:r>
              <a:rPr lang="de-AT" sz="1100" dirty="0" err="1"/>
              <a:t>above</a:t>
            </a:r>
            <a:r>
              <a:rPr lang="de-AT" sz="1100" dirty="0"/>
              <a:t> </a:t>
            </a:r>
            <a:r>
              <a:rPr lang="de-AT" sz="1100" dirty="0" err="1"/>
              <a:t>their</a:t>
            </a:r>
            <a:r>
              <a:rPr lang="de-AT" sz="1100" dirty="0"/>
              <a:t> own </a:t>
            </a:r>
            <a:r>
              <a:rPr lang="de-AT" sz="1100" dirty="0" err="1"/>
              <a:t>interests</a:t>
            </a:r>
            <a:r>
              <a:rPr lang="de-AT" sz="1100" dirty="0"/>
              <a:t>?</a:t>
            </a:r>
          </a:p>
          <a:p>
            <a:endParaRPr lang="de-AT" sz="1100" dirty="0"/>
          </a:p>
          <a:p>
            <a:endParaRPr lang="de-AT" sz="1100" dirty="0"/>
          </a:p>
          <a:p>
            <a:r>
              <a:rPr lang="de-AT" sz="1100" dirty="0" err="1"/>
              <a:t>Which</a:t>
            </a:r>
            <a:r>
              <a:rPr lang="de-AT" sz="1100" dirty="0"/>
              <a:t> </a:t>
            </a:r>
            <a:r>
              <a:rPr lang="de-AT" sz="1100" dirty="0" err="1"/>
              <a:t>definition</a:t>
            </a:r>
            <a:r>
              <a:rPr lang="de-AT" sz="1100" dirty="0"/>
              <a:t> </a:t>
            </a:r>
            <a:r>
              <a:rPr lang="de-AT" sz="1100" dirty="0" err="1"/>
              <a:t>of</a:t>
            </a:r>
            <a:r>
              <a:rPr lang="de-AT" sz="1100" dirty="0"/>
              <a:t> </a:t>
            </a:r>
            <a:r>
              <a:rPr lang="de-AT" sz="1100" dirty="0" err="1"/>
              <a:t>truth</a:t>
            </a:r>
            <a:r>
              <a:rPr lang="de-AT" sz="1100" dirty="0"/>
              <a:t> </a:t>
            </a:r>
            <a:r>
              <a:rPr lang="de-AT" sz="1100" dirty="0" err="1"/>
              <a:t>you</a:t>
            </a:r>
            <a:r>
              <a:rPr lang="de-AT" sz="1100" dirty="0"/>
              <a:t> </a:t>
            </a:r>
            <a:r>
              <a:rPr lang="de-AT" sz="1100" dirty="0" err="1"/>
              <a:t>want</a:t>
            </a:r>
            <a:r>
              <a:rPr lang="de-AT" sz="1100" dirty="0"/>
              <a:t> </a:t>
            </a:r>
            <a:r>
              <a:rPr lang="de-AT" sz="1100" dirty="0" err="1"/>
              <a:t>me</a:t>
            </a:r>
            <a:r>
              <a:rPr lang="de-AT" sz="1100" dirty="0"/>
              <a:t> </a:t>
            </a:r>
            <a:r>
              <a:rPr lang="de-AT" sz="1100" dirty="0" err="1"/>
              <a:t>to</a:t>
            </a:r>
            <a:r>
              <a:rPr lang="de-AT" sz="1100" dirty="0"/>
              <a:t> </a:t>
            </a:r>
            <a:r>
              <a:rPr lang="de-AT" sz="1100" dirty="0" err="1"/>
              <a:t>use</a:t>
            </a:r>
            <a:r>
              <a:rPr lang="de-AT" sz="1100" dirty="0"/>
              <a:t>?</a:t>
            </a:r>
          </a:p>
          <a:p>
            <a:endParaRPr lang="de-AT" sz="1100" dirty="0"/>
          </a:p>
          <a:p>
            <a:endParaRPr lang="de-AT" sz="1100" dirty="0"/>
          </a:p>
          <a:p>
            <a:r>
              <a:rPr lang="de-AT" sz="1100" dirty="0" err="1"/>
              <a:t>Why</a:t>
            </a:r>
            <a:r>
              <a:rPr lang="de-AT" sz="1100" dirty="0"/>
              <a:t> not? </a:t>
            </a:r>
            <a:r>
              <a:rPr lang="de-AT" sz="1100" dirty="0" err="1"/>
              <a:t>If</a:t>
            </a:r>
            <a:r>
              <a:rPr lang="de-AT" sz="1100" dirty="0"/>
              <a:t> </a:t>
            </a:r>
            <a:r>
              <a:rPr lang="de-AT" sz="1100" dirty="0" err="1"/>
              <a:t>you</a:t>
            </a:r>
            <a:r>
              <a:rPr lang="de-AT" sz="1100" dirty="0"/>
              <a:t> </a:t>
            </a:r>
            <a:r>
              <a:rPr lang="de-AT" sz="1100" dirty="0" err="1"/>
              <a:t>act</a:t>
            </a:r>
            <a:r>
              <a:rPr lang="de-AT" sz="1100" dirty="0"/>
              <a:t> </a:t>
            </a:r>
            <a:r>
              <a:rPr lang="de-AT" sz="1100" dirty="0" err="1"/>
              <a:t>immorally</a:t>
            </a:r>
            <a:r>
              <a:rPr lang="de-AT" sz="1100" dirty="0"/>
              <a:t>, </a:t>
            </a:r>
            <a:r>
              <a:rPr lang="de-AT" sz="1100" dirty="0" err="1"/>
              <a:t>then</a:t>
            </a:r>
            <a:r>
              <a:rPr lang="de-AT" sz="1100" dirty="0"/>
              <a:t> do </a:t>
            </a:r>
            <a:r>
              <a:rPr lang="de-AT" sz="1100" dirty="0" err="1"/>
              <a:t>you</a:t>
            </a:r>
            <a:r>
              <a:rPr lang="de-AT" sz="1100" dirty="0"/>
              <a:t> still </a:t>
            </a:r>
            <a:r>
              <a:rPr lang="de-AT" sz="1100" dirty="0" err="1"/>
              <a:t>adhere</a:t>
            </a:r>
            <a:r>
              <a:rPr lang="de-AT" sz="1100" dirty="0"/>
              <a:t> </a:t>
            </a:r>
            <a:r>
              <a:rPr lang="de-AT" sz="1100" dirty="0" err="1"/>
              <a:t>to</a:t>
            </a:r>
            <a:r>
              <a:rPr lang="de-AT" sz="1100" dirty="0"/>
              <a:t> </a:t>
            </a:r>
            <a:r>
              <a:rPr lang="de-AT" sz="1100" dirty="0" err="1"/>
              <a:t>your</a:t>
            </a:r>
            <a:r>
              <a:rPr lang="de-AT" sz="1100" dirty="0"/>
              <a:t> own </a:t>
            </a:r>
            <a:r>
              <a:rPr lang="de-AT" sz="1100" dirty="0" err="1"/>
              <a:t>moral</a:t>
            </a:r>
            <a:r>
              <a:rPr lang="de-AT" sz="1100" dirty="0"/>
              <a:t> </a:t>
            </a:r>
            <a:r>
              <a:rPr lang="de-AT" sz="1100" dirty="0" err="1"/>
              <a:t>standards</a:t>
            </a:r>
            <a:r>
              <a:rPr lang="de-AT" sz="1100" dirty="0"/>
              <a:t>? </a:t>
            </a:r>
            <a:r>
              <a:rPr lang="de-AT" sz="1100" dirty="0" err="1"/>
              <a:t>Amorality</a:t>
            </a:r>
            <a:r>
              <a:rPr lang="de-AT" sz="1100" dirty="0"/>
              <a:t>, </a:t>
            </a:r>
            <a:r>
              <a:rPr lang="de-AT" sz="1100" dirty="0" err="1"/>
              <a:t>immorality</a:t>
            </a:r>
            <a:r>
              <a:rPr lang="de-AT" sz="1100" dirty="0"/>
              <a:t>? </a:t>
            </a:r>
            <a:r>
              <a:rPr lang="de-AT" sz="1100" dirty="0" err="1"/>
              <a:t>No</a:t>
            </a:r>
            <a:r>
              <a:rPr lang="de-AT" sz="1100" dirty="0"/>
              <a:t> </a:t>
            </a:r>
            <a:r>
              <a:rPr lang="de-AT" sz="1100" dirty="0" err="1"/>
              <a:t>moral</a:t>
            </a:r>
            <a:r>
              <a:rPr lang="de-AT" sz="1100" dirty="0"/>
              <a:t> </a:t>
            </a:r>
            <a:r>
              <a:rPr lang="de-AT" sz="1100" dirty="0" err="1"/>
              <a:t>principles</a:t>
            </a:r>
            <a:r>
              <a:rPr lang="de-AT" sz="1100" dirty="0"/>
              <a:t> </a:t>
            </a:r>
            <a:r>
              <a:rPr lang="de-AT" sz="1100" dirty="0" err="1"/>
              <a:t>are</a:t>
            </a:r>
            <a:r>
              <a:rPr lang="de-AT" sz="1100" dirty="0"/>
              <a:t> still </a:t>
            </a:r>
            <a:r>
              <a:rPr lang="de-AT" sz="1100" dirty="0" err="1"/>
              <a:t>morals</a:t>
            </a:r>
            <a:r>
              <a:rPr lang="de-AT" sz="1100" dirty="0"/>
              <a:t>?</a:t>
            </a:r>
          </a:p>
          <a:p>
            <a:endParaRPr lang="de-AT" sz="1100" dirty="0"/>
          </a:p>
        </p:txBody>
      </p:sp>
    </p:spTree>
    <p:extLst>
      <p:ext uri="{BB962C8B-B14F-4D97-AF65-F5344CB8AC3E}">
        <p14:creationId xmlns:p14="http://schemas.microsoft.com/office/powerpoint/2010/main" val="3546422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KI: Science</a:t>
            </a:r>
            <a:endParaRPr lang="en-US" dirty="0"/>
          </a:p>
        </p:txBody>
      </p:sp>
      <p:sp>
        <p:nvSpPr>
          <p:cNvPr id="3" name="Content Placeholder 2"/>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4E29720-DD3F-4816-AD66-358DC7DF2D1D}"/>
              </a:ext>
            </a:extLst>
          </p:cNvPr>
          <p:cNvPicPr>
            <a:picLocks noChangeAspect="1"/>
          </p:cNvPicPr>
          <p:nvPr/>
        </p:nvPicPr>
        <p:blipFill>
          <a:blip r:embed="rId2"/>
          <a:stretch>
            <a:fillRect/>
          </a:stretch>
        </p:blipFill>
        <p:spPr>
          <a:xfrm>
            <a:off x="325642" y="1662894"/>
            <a:ext cx="7940431" cy="4155821"/>
          </a:xfrm>
          <a:prstGeom prst="rect">
            <a:avLst/>
          </a:prstGeom>
        </p:spPr>
      </p:pic>
      <p:sp>
        <p:nvSpPr>
          <p:cNvPr id="6" name="Rectangle 5">
            <a:extLst>
              <a:ext uri="{FF2B5EF4-FFF2-40B4-BE49-F238E27FC236}">
                <a16:creationId xmlns:a16="http://schemas.microsoft.com/office/drawing/2014/main" id="{A58C7810-9823-4B87-8AD2-89E48605BA76}"/>
              </a:ext>
            </a:extLst>
          </p:cNvPr>
          <p:cNvSpPr/>
          <p:nvPr/>
        </p:nvSpPr>
        <p:spPr>
          <a:xfrm>
            <a:off x="8268677" y="1867877"/>
            <a:ext cx="3368431" cy="3880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AT" sz="1100" dirty="0"/>
          </a:p>
          <a:p>
            <a:r>
              <a:rPr lang="de-AT" sz="1100" dirty="0"/>
              <a:t>Reliable </a:t>
            </a:r>
            <a:r>
              <a:rPr lang="de-AT" sz="1100" dirty="0" err="1"/>
              <a:t>enough</a:t>
            </a:r>
            <a:r>
              <a:rPr lang="de-AT" sz="1100" dirty="0"/>
              <a:t> </a:t>
            </a:r>
            <a:r>
              <a:rPr lang="de-AT" sz="1100" dirty="0" err="1"/>
              <a:t>to</a:t>
            </a:r>
            <a:r>
              <a:rPr lang="de-AT" sz="1100" dirty="0"/>
              <a:t> </a:t>
            </a:r>
            <a:r>
              <a:rPr lang="de-AT" sz="1100" dirty="0" err="1"/>
              <a:t>serve</a:t>
            </a:r>
            <a:r>
              <a:rPr lang="de-AT" sz="1100" dirty="0"/>
              <a:t> a </a:t>
            </a:r>
            <a:r>
              <a:rPr lang="de-AT" sz="1100" dirty="0" err="1"/>
              <a:t>purpose</a:t>
            </a:r>
            <a:r>
              <a:rPr lang="de-AT" sz="1100" dirty="0"/>
              <a:t>?</a:t>
            </a:r>
          </a:p>
          <a:p>
            <a:endParaRPr lang="de-AT" sz="1100" dirty="0"/>
          </a:p>
          <a:p>
            <a:endParaRPr lang="de-AT" sz="1100" dirty="0"/>
          </a:p>
          <a:p>
            <a:endParaRPr lang="de-AT" sz="1100" dirty="0"/>
          </a:p>
          <a:p>
            <a:endParaRPr lang="de-AT" sz="1100" dirty="0"/>
          </a:p>
          <a:p>
            <a:r>
              <a:rPr lang="de-AT" sz="1100" dirty="0" err="1"/>
              <a:t>Often</a:t>
            </a:r>
            <a:r>
              <a:rPr lang="de-AT" sz="1100" dirty="0"/>
              <a:t> </a:t>
            </a:r>
            <a:r>
              <a:rPr lang="de-AT" sz="1100" dirty="0" err="1"/>
              <a:t>one</a:t>
            </a:r>
            <a:r>
              <a:rPr lang="de-AT" sz="1100" dirty="0"/>
              <a:t> </a:t>
            </a:r>
            <a:r>
              <a:rPr lang="de-AT" sz="1100" dirty="0" err="1"/>
              <a:t>does</a:t>
            </a:r>
            <a:r>
              <a:rPr lang="de-AT" sz="1100" dirty="0"/>
              <a:t> not?</a:t>
            </a:r>
          </a:p>
          <a:p>
            <a:endParaRPr lang="de-AT" sz="1100" dirty="0"/>
          </a:p>
          <a:p>
            <a:endParaRPr lang="de-AT" sz="1100" dirty="0"/>
          </a:p>
          <a:p>
            <a:r>
              <a:rPr lang="de-AT" sz="1100" dirty="0" err="1"/>
              <a:t>Fewer</a:t>
            </a:r>
            <a:r>
              <a:rPr lang="de-AT" sz="1100" dirty="0"/>
              <a:t> </a:t>
            </a:r>
            <a:r>
              <a:rPr lang="de-AT" sz="1100" dirty="0" err="1"/>
              <a:t>assumptions</a:t>
            </a:r>
            <a:r>
              <a:rPr lang="de-AT" sz="1100" dirty="0"/>
              <a:t>? Ockhams </a:t>
            </a:r>
            <a:r>
              <a:rPr lang="de-AT" sz="1100" dirty="0" err="1"/>
              <a:t>rule</a:t>
            </a:r>
            <a:r>
              <a:rPr lang="de-AT" sz="1100" dirty="0"/>
              <a:t>? Fuller </a:t>
            </a:r>
            <a:r>
              <a:rPr lang="de-AT" sz="1100" dirty="0" err="1"/>
              <a:t>explanation</a:t>
            </a:r>
            <a:r>
              <a:rPr lang="de-AT" sz="1100" dirty="0"/>
              <a:t> </a:t>
            </a:r>
            <a:r>
              <a:rPr lang="de-AT" sz="1100" dirty="0" err="1"/>
              <a:t>of</a:t>
            </a:r>
            <a:r>
              <a:rPr lang="de-AT" sz="1100" dirty="0"/>
              <a:t> all </a:t>
            </a:r>
            <a:r>
              <a:rPr lang="de-AT" sz="1100" dirty="0" err="1"/>
              <a:t>observed</a:t>
            </a:r>
            <a:r>
              <a:rPr lang="de-AT" sz="1100" dirty="0"/>
              <a:t> </a:t>
            </a:r>
            <a:r>
              <a:rPr lang="de-AT" sz="1100" dirty="0" err="1"/>
              <a:t>facts</a:t>
            </a:r>
            <a:r>
              <a:rPr lang="de-AT" sz="1100" dirty="0"/>
              <a:t>?</a:t>
            </a:r>
          </a:p>
          <a:p>
            <a:endParaRPr lang="de-AT" sz="1100" dirty="0"/>
          </a:p>
          <a:p>
            <a:endParaRPr lang="de-AT" sz="1100" dirty="0"/>
          </a:p>
          <a:p>
            <a:r>
              <a:rPr lang="de-AT" sz="1100" dirty="0" err="1"/>
              <a:t>Reason</a:t>
            </a:r>
            <a:r>
              <a:rPr lang="de-AT" sz="1100" dirty="0"/>
              <a:t>? </a:t>
            </a:r>
            <a:r>
              <a:rPr lang="de-AT" sz="1100" dirty="0" err="1"/>
              <a:t>Mind</a:t>
            </a:r>
            <a:r>
              <a:rPr lang="de-AT" sz="1100" dirty="0"/>
              <a:t> </a:t>
            </a:r>
            <a:r>
              <a:rPr lang="de-AT" sz="1100" dirty="0" err="1"/>
              <a:t>experiments</a:t>
            </a:r>
            <a:r>
              <a:rPr lang="de-AT" sz="1100" dirty="0"/>
              <a:t>? </a:t>
            </a:r>
          </a:p>
          <a:p>
            <a:endParaRPr lang="de-AT" sz="1100" dirty="0"/>
          </a:p>
          <a:p>
            <a:endParaRPr lang="de-AT" sz="1100" dirty="0"/>
          </a:p>
          <a:p>
            <a:endParaRPr lang="de-AT" sz="1100" dirty="0"/>
          </a:p>
          <a:p>
            <a:r>
              <a:rPr lang="de-AT" sz="1100" dirty="0" err="1"/>
              <a:t>Paradigm</a:t>
            </a:r>
            <a:r>
              <a:rPr lang="de-AT" sz="1100" dirty="0"/>
              <a:t> </a:t>
            </a:r>
            <a:r>
              <a:rPr lang="de-AT" sz="1100" dirty="0" err="1"/>
              <a:t>shifts</a:t>
            </a:r>
            <a:r>
              <a:rPr lang="de-AT" sz="1100" dirty="0"/>
              <a:t>? </a:t>
            </a:r>
            <a:r>
              <a:rPr lang="de-AT" sz="1100" dirty="0" err="1"/>
              <a:t>Popper‘s</a:t>
            </a:r>
            <a:r>
              <a:rPr lang="de-AT" sz="1100" dirty="0"/>
              <a:t> </a:t>
            </a:r>
            <a:r>
              <a:rPr lang="de-AT" sz="1100" dirty="0" err="1"/>
              <a:t>falsification</a:t>
            </a:r>
            <a:r>
              <a:rPr lang="de-AT" sz="1100" dirty="0"/>
              <a:t> </a:t>
            </a:r>
            <a:r>
              <a:rPr lang="de-AT" sz="1100" dirty="0" err="1"/>
              <a:t>principle</a:t>
            </a:r>
            <a:r>
              <a:rPr lang="de-AT" sz="1100" dirty="0"/>
              <a:t>?</a:t>
            </a:r>
          </a:p>
          <a:p>
            <a:endParaRPr lang="de-AT" sz="1100" dirty="0"/>
          </a:p>
          <a:p>
            <a:endParaRPr lang="de-AT" sz="1100" dirty="0"/>
          </a:p>
          <a:p>
            <a:r>
              <a:rPr lang="de-AT" sz="1100" dirty="0"/>
              <a:t>Support </a:t>
            </a:r>
            <a:r>
              <a:rPr lang="de-AT" sz="1100" dirty="0" err="1"/>
              <a:t>by</a:t>
            </a:r>
            <a:r>
              <a:rPr lang="de-AT" sz="1100" dirty="0"/>
              <a:t> multiple </a:t>
            </a:r>
            <a:r>
              <a:rPr lang="de-AT" sz="1100" dirty="0" err="1"/>
              <a:t>observations</a:t>
            </a:r>
            <a:r>
              <a:rPr lang="de-AT" sz="1100" dirty="0"/>
              <a:t>? </a:t>
            </a:r>
            <a:r>
              <a:rPr lang="de-AT" sz="1100" dirty="0" err="1"/>
              <a:t>No</a:t>
            </a:r>
            <a:r>
              <a:rPr lang="de-AT" sz="1100" dirty="0"/>
              <a:t> 100% </a:t>
            </a:r>
            <a:r>
              <a:rPr lang="de-AT" sz="1100" dirty="0" err="1"/>
              <a:t>certainty</a:t>
            </a:r>
            <a:r>
              <a:rPr lang="de-AT" sz="1100" dirty="0"/>
              <a:t> in </a:t>
            </a:r>
            <a:r>
              <a:rPr lang="de-AT" sz="1100" dirty="0" err="1"/>
              <a:t>the</a:t>
            </a:r>
            <a:r>
              <a:rPr lang="de-AT" sz="1100" dirty="0"/>
              <a:t> </a:t>
            </a:r>
            <a:r>
              <a:rPr lang="de-AT" sz="1100" dirty="0" err="1"/>
              <a:t>sciences</a:t>
            </a:r>
            <a:r>
              <a:rPr lang="de-AT" sz="1100" dirty="0"/>
              <a:t> </a:t>
            </a:r>
            <a:r>
              <a:rPr lang="de-AT" sz="1100" dirty="0" err="1"/>
              <a:t>anyway</a:t>
            </a:r>
            <a:r>
              <a:rPr lang="de-AT" sz="1100" dirty="0"/>
              <a:t>?</a:t>
            </a:r>
          </a:p>
          <a:p>
            <a:endParaRPr lang="de-AT" sz="1100" dirty="0"/>
          </a:p>
        </p:txBody>
      </p:sp>
    </p:spTree>
    <p:extLst>
      <p:ext uri="{BB962C8B-B14F-4D97-AF65-F5344CB8AC3E}">
        <p14:creationId xmlns:p14="http://schemas.microsoft.com/office/powerpoint/2010/main" val="3861558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904F-3798-4AA5-80ED-D0A2FAD365DB}"/>
              </a:ext>
            </a:extLst>
          </p:cNvPr>
          <p:cNvSpPr>
            <a:spLocks noGrp="1"/>
          </p:cNvSpPr>
          <p:nvPr>
            <p:ph type="title"/>
          </p:nvPr>
        </p:nvSpPr>
        <p:spPr/>
        <p:txBody>
          <a:bodyPr/>
          <a:lstStyle/>
          <a:p>
            <a:r>
              <a:rPr lang="de-AT" dirty="0"/>
              <a:t>Human </a:t>
            </a:r>
            <a:r>
              <a:rPr lang="de-AT" dirty="0" err="1"/>
              <a:t>sciences</a:t>
            </a:r>
            <a:endParaRPr lang="de-AT" dirty="0"/>
          </a:p>
        </p:txBody>
      </p:sp>
      <p:sp>
        <p:nvSpPr>
          <p:cNvPr id="3" name="Content Placeholder 2">
            <a:extLst>
              <a:ext uri="{FF2B5EF4-FFF2-40B4-BE49-F238E27FC236}">
                <a16:creationId xmlns:a16="http://schemas.microsoft.com/office/drawing/2014/main" id="{ACB695D7-6AD9-4A70-8EC6-C863A90B110A}"/>
              </a:ext>
            </a:extLst>
          </p:cNvPr>
          <p:cNvSpPr>
            <a:spLocks noGrp="1"/>
          </p:cNvSpPr>
          <p:nvPr>
            <p:ph idx="1"/>
          </p:nvPr>
        </p:nvSpPr>
        <p:spPr/>
        <p:txBody>
          <a:bodyPr/>
          <a:lstStyle/>
          <a:p>
            <a:endParaRPr lang="de-AT" dirty="0"/>
          </a:p>
        </p:txBody>
      </p:sp>
      <p:pic>
        <p:nvPicPr>
          <p:cNvPr id="4" name="Picture 3">
            <a:extLst>
              <a:ext uri="{FF2B5EF4-FFF2-40B4-BE49-F238E27FC236}">
                <a16:creationId xmlns:a16="http://schemas.microsoft.com/office/drawing/2014/main" id="{A880413F-AA26-4A50-8D55-82416E1119BD}"/>
              </a:ext>
            </a:extLst>
          </p:cNvPr>
          <p:cNvPicPr>
            <a:picLocks noChangeAspect="1"/>
          </p:cNvPicPr>
          <p:nvPr/>
        </p:nvPicPr>
        <p:blipFill>
          <a:blip r:embed="rId2"/>
          <a:stretch>
            <a:fillRect/>
          </a:stretch>
        </p:blipFill>
        <p:spPr>
          <a:xfrm>
            <a:off x="527118" y="1517512"/>
            <a:ext cx="6967836" cy="4910641"/>
          </a:xfrm>
          <a:prstGeom prst="rect">
            <a:avLst/>
          </a:prstGeom>
        </p:spPr>
      </p:pic>
      <p:sp>
        <p:nvSpPr>
          <p:cNvPr id="5" name="Rectangle 4">
            <a:extLst>
              <a:ext uri="{FF2B5EF4-FFF2-40B4-BE49-F238E27FC236}">
                <a16:creationId xmlns:a16="http://schemas.microsoft.com/office/drawing/2014/main" id="{2846F38C-3DC8-4D4A-A275-E8D34EABB92F}"/>
              </a:ext>
            </a:extLst>
          </p:cNvPr>
          <p:cNvSpPr/>
          <p:nvPr/>
        </p:nvSpPr>
        <p:spPr>
          <a:xfrm>
            <a:off x="8237415" y="1649046"/>
            <a:ext cx="3368431" cy="2563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AT" sz="1100" dirty="0" err="1"/>
              <a:t>Statistics</a:t>
            </a:r>
            <a:r>
              <a:rPr lang="de-AT" sz="1100" dirty="0"/>
              <a:t>?</a:t>
            </a:r>
          </a:p>
          <a:p>
            <a:endParaRPr lang="de-AT" sz="1100" dirty="0"/>
          </a:p>
          <a:p>
            <a:endParaRPr lang="de-AT" sz="1100" dirty="0"/>
          </a:p>
          <a:p>
            <a:r>
              <a:rPr lang="de-AT" sz="1100" dirty="0"/>
              <a:t>Are </a:t>
            </a:r>
            <a:r>
              <a:rPr lang="de-AT" sz="1100" dirty="0" err="1"/>
              <a:t>they</a:t>
            </a:r>
            <a:r>
              <a:rPr lang="de-AT" sz="1100" dirty="0"/>
              <a:t> </a:t>
            </a:r>
            <a:r>
              <a:rPr lang="de-AT" sz="1100" dirty="0" err="1"/>
              <a:t>falsifiable</a:t>
            </a:r>
            <a:r>
              <a:rPr lang="de-AT" sz="1100" dirty="0"/>
              <a:t>? Psychoanalysis </a:t>
            </a:r>
            <a:r>
              <a:rPr lang="de-AT" sz="1100" dirty="0" err="1"/>
              <a:t>is</a:t>
            </a:r>
            <a:r>
              <a:rPr lang="de-AT" sz="1100" dirty="0"/>
              <a:t> not </a:t>
            </a:r>
            <a:r>
              <a:rPr lang="de-AT" sz="1100" dirty="0" err="1"/>
              <a:t>falsifiable</a:t>
            </a:r>
            <a:r>
              <a:rPr lang="de-AT" sz="1100" dirty="0"/>
              <a:t>. </a:t>
            </a:r>
            <a:r>
              <a:rPr lang="de-AT" sz="1100" dirty="0" err="1"/>
              <a:t>Is</a:t>
            </a:r>
            <a:r>
              <a:rPr lang="de-AT" sz="1100" dirty="0"/>
              <a:t> </a:t>
            </a:r>
            <a:r>
              <a:rPr lang="de-AT" sz="1100" dirty="0" err="1"/>
              <a:t>psachoanalysis</a:t>
            </a:r>
            <a:r>
              <a:rPr lang="de-AT" sz="1100" dirty="0"/>
              <a:t> a </a:t>
            </a:r>
            <a:r>
              <a:rPr lang="de-AT" sz="1100" dirty="0" err="1"/>
              <a:t>pseudoscience</a:t>
            </a:r>
            <a:r>
              <a:rPr lang="de-AT" sz="1100" dirty="0"/>
              <a:t> (Popper)?</a:t>
            </a:r>
          </a:p>
          <a:p>
            <a:endParaRPr lang="de-AT" sz="1100" dirty="0"/>
          </a:p>
          <a:p>
            <a:r>
              <a:rPr lang="de-AT" sz="1100" dirty="0" err="1"/>
              <a:t>What</a:t>
            </a:r>
            <a:r>
              <a:rPr lang="de-AT" sz="1100" dirty="0"/>
              <a:t> </a:t>
            </a:r>
            <a:r>
              <a:rPr lang="de-AT" sz="1100" dirty="0" err="1"/>
              <a:t>is</a:t>
            </a:r>
            <a:r>
              <a:rPr lang="de-AT" sz="1100" dirty="0"/>
              <a:t> a </a:t>
            </a:r>
            <a:r>
              <a:rPr lang="de-AT" sz="1100" dirty="0" err="1"/>
              <a:t>law</a:t>
            </a:r>
            <a:r>
              <a:rPr lang="de-AT" sz="1100" dirty="0"/>
              <a:t>? Can </a:t>
            </a:r>
            <a:r>
              <a:rPr lang="de-AT" sz="1100" dirty="0" err="1"/>
              <a:t>the</a:t>
            </a:r>
            <a:r>
              <a:rPr lang="de-AT" sz="1100" dirty="0"/>
              <a:t> </a:t>
            </a:r>
            <a:r>
              <a:rPr lang="de-AT" sz="1100" dirty="0" err="1"/>
              <a:t>concept</a:t>
            </a:r>
            <a:r>
              <a:rPr lang="de-AT" sz="1100" dirty="0"/>
              <a:t> </a:t>
            </a:r>
            <a:r>
              <a:rPr lang="de-AT" sz="1100" dirty="0" err="1"/>
              <a:t>of</a:t>
            </a:r>
            <a:r>
              <a:rPr lang="de-AT" sz="1100" dirty="0"/>
              <a:t> </a:t>
            </a:r>
            <a:r>
              <a:rPr lang="de-AT" sz="1100" dirty="0" err="1"/>
              <a:t>scientific</a:t>
            </a:r>
            <a:r>
              <a:rPr lang="de-AT" sz="1100" dirty="0"/>
              <a:t> </a:t>
            </a:r>
            <a:r>
              <a:rPr lang="de-AT" sz="1100" dirty="0" err="1"/>
              <a:t>laws</a:t>
            </a:r>
            <a:r>
              <a:rPr lang="de-AT" sz="1100" dirty="0"/>
              <a:t> </a:t>
            </a:r>
            <a:r>
              <a:rPr lang="de-AT" sz="1100" dirty="0" err="1"/>
              <a:t>even</a:t>
            </a:r>
            <a:r>
              <a:rPr lang="de-AT" sz="1100" dirty="0"/>
              <a:t> </a:t>
            </a:r>
            <a:r>
              <a:rPr lang="de-AT" sz="1100" dirty="0" err="1"/>
              <a:t>be</a:t>
            </a:r>
            <a:r>
              <a:rPr lang="de-AT" sz="1100" dirty="0"/>
              <a:t> </a:t>
            </a:r>
            <a:r>
              <a:rPr lang="de-AT" sz="1100" dirty="0" err="1"/>
              <a:t>applied</a:t>
            </a:r>
            <a:r>
              <a:rPr lang="de-AT" sz="1100" dirty="0"/>
              <a:t> </a:t>
            </a:r>
            <a:r>
              <a:rPr lang="de-AT" sz="1100" dirty="0" err="1"/>
              <a:t>to</a:t>
            </a:r>
            <a:r>
              <a:rPr lang="de-AT" sz="1100" dirty="0"/>
              <a:t> non-</a:t>
            </a:r>
            <a:r>
              <a:rPr lang="de-AT" sz="1100" dirty="0" err="1"/>
              <a:t>deterministic</a:t>
            </a:r>
            <a:r>
              <a:rPr lang="de-AT" sz="1100" dirty="0"/>
              <a:t> </a:t>
            </a:r>
            <a:r>
              <a:rPr lang="de-AT" sz="1100" dirty="0" err="1"/>
              <a:t>systems</a:t>
            </a:r>
            <a:r>
              <a:rPr lang="de-AT" sz="1100" dirty="0"/>
              <a:t>, such </a:t>
            </a:r>
            <a:r>
              <a:rPr lang="de-AT" sz="1100" dirty="0" err="1"/>
              <a:t>as</a:t>
            </a:r>
            <a:r>
              <a:rPr lang="de-AT" sz="1100" dirty="0"/>
              <a:t> </a:t>
            </a:r>
            <a:r>
              <a:rPr lang="de-AT" sz="1100" dirty="0" err="1"/>
              <a:t>humans</a:t>
            </a:r>
            <a:r>
              <a:rPr lang="de-AT" sz="1100" dirty="0"/>
              <a:t>? </a:t>
            </a:r>
            <a:r>
              <a:rPr lang="de-AT" sz="1100" dirty="0" err="1"/>
              <a:t>Or</a:t>
            </a:r>
            <a:r>
              <a:rPr lang="de-AT" sz="1100" dirty="0"/>
              <a:t> </a:t>
            </a:r>
            <a:r>
              <a:rPr lang="de-AT" sz="1100" dirty="0" err="1"/>
              <a:t>are</a:t>
            </a:r>
            <a:r>
              <a:rPr lang="de-AT" sz="1100" dirty="0"/>
              <a:t> </a:t>
            </a:r>
            <a:r>
              <a:rPr lang="de-AT" sz="1100" dirty="0" err="1"/>
              <a:t>humans</a:t>
            </a:r>
            <a:r>
              <a:rPr lang="de-AT" sz="1100" dirty="0"/>
              <a:t> </a:t>
            </a:r>
            <a:r>
              <a:rPr lang="de-AT" sz="1100" dirty="0" err="1"/>
              <a:t>deterministic</a:t>
            </a:r>
            <a:r>
              <a:rPr lang="de-AT" sz="1100" dirty="0"/>
              <a:t>?</a:t>
            </a:r>
          </a:p>
          <a:p>
            <a:endParaRPr lang="de-AT" sz="1100" dirty="0"/>
          </a:p>
          <a:p>
            <a:endParaRPr lang="de-AT" sz="1100" dirty="0"/>
          </a:p>
          <a:p>
            <a:r>
              <a:rPr lang="de-AT" sz="1100" dirty="0" err="1"/>
              <a:t>Statistics</a:t>
            </a:r>
            <a:r>
              <a:rPr lang="de-AT" sz="1100" dirty="0"/>
              <a:t> </a:t>
            </a:r>
            <a:r>
              <a:rPr lang="de-AT" sz="1100" dirty="0" err="1"/>
              <a:t>might</a:t>
            </a:r>
            <a:r>
              <a:rPr lang="de-AT" sz="1100" dirty="0"/>
              <a:t> </a:t>
            </a:r>
            <a:r>
              <a:rPr lang="de-AT" sz="1100" dirty="0" err="1"/>
              <a:t>help</a:t>
            </a:r>
            <a:r>
              <a:rPr lang="de-AT" sz="1100" dirty="0"/>
              <a:t> out </a:t>
            </a:r>
            <a:r>
              <a:rPr lang="de-AT" sz="1100" dirty="0" err="1"/>
              <a:t>here</a:t>
            </a:r>
            <a:r>
              <a:rPr lang="de-AT" sz="1100" dirty="0"/>
              <a:t>. Much </a:t>
            </a:r>
            <a:r>
              <a:rPr lang="de-AT" sz="1100" dirty="0" err="1"/>
              <a:t>statistics</a:t>
            </a:r>
            <a:r>
              <a:rPr lang="de-AT" sz="1100" dirty="0"/>
              <a:t> </a:t>
            </a:r>
            <a:r>
              <a:rPr lang="de-AT" sz="1100" dirty="0" err="1"/>
              <a:t>done</a:t>
            </a:r>
            <a:r>
              <a:rPr lang="de-AT" sz="1100" dirty="0"/>
              <a:t> in </a:t>
            </a:r>
            <a:r>
              <a:rPr lang="de-AT" sz="1100" dirty="0" err="1"/>
              <a:t>psychology</a:t>
            </a:r>
            <a:r>
              <a:rPr lang="de-AT" sz="1100" dirty="0"/>
              <a:t>.</a:t>
            </a:r>
          </a:p>
          <a:p>
            <a:endParaRPr lang="de-AT" sz="1100" dirty="0"/>
          </a:p>
          <a:p>
            <a:endParaRPr lang="de-AT" sz="1100" dirty="0"/>
          </a:p>
          <a:p>
            <a:endParaRPr lang="de-AT" sz="1100" dirty="0"/>
          </a:p>
          <a:p>
            <a:endParaRPr lang="de-AT" sz="1100" dirty="0"/>
          </a:p>
        </p:txBody>
      </p:sp>
    </p:spTree>
    <p:extLst>
      <p:ext uri="{BB962C8B-B14F-4D97-AF65-F5344CB8AC3E}">
        <p14:creationId xmlns:p14="http://schemas.microsoft.com/office/powerpoint/2010/main" val="1683146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AADB-FA95-41E8-9D4E-EE7051A97749}"/>
              </a:ext>
            </a:extLst>
          </p:cNvPr>
          <p:cNvSpPr>
            <a:spLocks noGrp="1"/>
          </p:cNvSpPr>
          <p:nvPr>
            <p:ph type="title"/>
          </p:nvPr>
        </p:nvSpPr>
        <p:spPr/>
        <p:txBody>
          <a:bodyPr/>
          <a:lstStyle/>
          <a:p>
            <a:r>
              <a:rPr lang="de-AT" dirty="0" err="1"/>
              <a:t>History</a:t>
            </a:r>
            <a:endParaRPr lang="de-AT" dirty="0"/>
          </a:p>
        </p:txBody>
      </p:sp>
      <p:sp>
        <p:nvSpPr>
          <p:cNvPr id="3" name="Content Placeholder 2">
            <a:extLst>
              <a:ext uri="{FF2B5EF4-FFF2-40B4-BE49-F238E27FC236}">
                <a16:creationId xmlns:a16="http://schemas.microsoft.com/office/drawing/2014/main" id="{AD425821-CD14-453C-8AFC-18FCCA4BA671}"/>
              </a:ext>
            </a:extLst>
          </p:cNvPr>
          <p:cNvSpPr>
            <a:spLocks noGrp="1"/>
          </p:cNvSpPr>
          <p:nvPr>
            <p:ph idx="1"/>
          </p:nvPr>
        </p:nvSpPr>
        <p:spPr/>
        <p:txBody>
          <a:bodyPr/>
          <a:lstStyle/>
          <a:p>
            <a:endParaRPr lang="de-AT"/>
          </a:p>
        </p:txBody>
      </p:sp>
      <p:pic>
        <p:nvPicPr>
          <p:cNvPr id="4" name="Picture 3">
            <a:extLst>
              <a:ext uri="{FF2B5EF4-FFF2-40B4-BE49-F238E27FC236}">
                <a16:creationId xmlns:a16="http://schemas.microsoft.com/office/drawing/2014/main" id="{3523F73B-37DA-4614-99C8-645AA1070ADD}"/>
              </a:ext>
            </a:extLst>
          </p:cNvPr>
          <p:cNvPicPr>
            <a:picLocks noChangeAspect="1"/>
          </p:cNvPicPr>
          <p:nvPr/>
        </p:nvPicPr>
        <p:blipFill>
          <a:blip r:embed="rId2"/>
          <a:stretch>
            <a:fillRect/>
          </a:stretch>
        </p:blipFill>
        <p:spPr>
          <a:xfrm>
            <a:off x="60848" y="1466611"/>
            <a:ext cx="8034268" cy="4574751"/>
          </a:xfrm>
          <a:prstGeom prst="rect">
            <a:avLst/>
          </a:prstGeom>
        </p:spPr>
      </p:pic>
      <p:sp>
        <p:nvSpPr>
          <p:cNvPr id="5" name="Rectangle 4">
            <a:extLst>
              <a:ext uri="{FF2B5EF4-FFF2-40B4-BE49-F238E27FC236}">
                <a16:creationId xmlns:a16="http://schemas.microsoft.com/office/drawing/2014/main" id="{6414ED47-4A33-4FFB-9CBF-7BCA713BF3AC}"/>
              </a:ext>
            </a:extLst>
          </p:cNvPr>
          <p:cNvSpPr/>
          <p:nvPr/>
        </p:nvSpPr>
        <p:spPr>
          <a:xfrm>
            <a:off x="8237415" y="1649045"/>
            <a:ext cx="3368431" cy="4736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AT" sz="1100" dirty="0" err="1"/>
              <a:t>Why</a:t>
            </a:r>
            <a:r>
              <a:rPr lang="de-AT" sz="1100" dirty="0"/>
              <a:t> </a:t>
            </a:r>
            <a:r>
              <a:rPr lang="de-AT" sz="1100" dirty="0" err="1"/>
              <a:t>should</a:t>
            </a:r>
            <a:r>
              <a:rPr lang="de-AT" sz="1100" dirty="0"/>
              <a:t> </a:t>
            </a:r>
            <a:r>
              <a:rPr lang="de-AT" sz="1100" dirty="0" err="1"/>
              <a:t>it</a:t>
            </a:r>
            <a:r>
              <a:rPr lang="de-AT" sz="1100" dirty="0"/>
              <a:t> </a:t>
            </a:r>
            <a:r>
              <a:rPr lang="de-AT" sz="1100" dirty="0" err="1"/>
              <a:t>be</a:t>
            </a:r>
            <a:r>
              <a:rPr lang="de-AT" sz="1100" dirty="0"/>
              <a:t>? </a:t>
            </a:r>
            <a:r>
              <a:rPr lang="de-AT" sz="1100" dirty="0" err="1"/>
              <a:t>Objectivity</a:t>
            </a:r>
            <a:r>
              <a:rPr lang="de-AT" sz="1100" dirty="0"/>
              <a:t> </a:t>
            </a:r>
            <a:r>
              <a:rPr lang="de-AT" sz="1100" dirty="0" err="1"/>
              <a:t>maybe</a:t>
            </a:r>
            <a:r>
              <a:rPr lang="de-AT" sz="1100" dirty="0"/>
              <a:t> also a </a:t>
            </a:r>
            <a:r>
              <a:rPr lang="de-AT" sz="1100" dirty="0" err="1"/>
              <a:t>problem</a:t>
            </a:r>
            <a:r>
              <a:rPr lang="de-AT" sz="1100" dirty="0"/>
              <a:t>?</a:t>
            </a:r>
          </a:p>
          <a:p>
            <a:endParaRPr lang="de-AT" sz="1100" dirty="0"/>
          </a:p>
          <a:p>
            <a:r>
              <a:rPr lang="de-AT" sz="1100" dirty="0"/>
              <a:t>Multiple </a:t>
            </a:r>
            <a:r>
              <a:rPr lang="de-AT" sz="1100" dirty="0" err="1"/>
              <a:t>sources</a:t>
            </a:r>
            <a:r>
              <a:rPr lang="de-AT" sz="1100" dirty="0"/>
              <a:t>? Sources in </a:t>
            </a:r>
            <a:r>
              <a:rPr lang="de-AT" sz="1100" dirty="0" err="1"/>
              <a:t>agreement</a:t>
            </a:r>
            <a:r>
              <a:rPr lang="de-AT" sz="1100" dirty="0"/>
              <a:t> </a:t>
            </a:r>
            <a:r>
              <a:rPr lang="de-AT" sz="1100" dirty="0" err="1"/>
              <a:t>with</a:t>
            </a:r>
            <a:r>
              <a:rPr lang="de-AT" sz="1100" dirty="0"/>
              <a:t> </a:t>
            </a:r>
            <a:r>
              <a:rPr lang="de-AT" sz="1100" dirty="0" err="1"/>
              <a:t>other</a:t>
            </a:r>
            <a:r>
              <a:rPr lang="de-AT" sz="1100" dirty="0"/>
              <a:t> </a:t>
            </a:r>
            <a:r>
              <a:rPr lang="de-AT" sz="1100" dirty="0" err="1"/>
              <a:t>sources</a:t>
            </a:r>
            <a:r>
              <a:rPr lang="de-AT" sz="1100" dirty="0"/>
              <a:t>?</a:t>
            </a:r>
          </a:p>
          <a:p>
            <a:endParaRPr lang="de-AT" sz="1100" dirty="0"/>
          </a:p>
          <a:p>
            <a:endParaRPr lang="de-AT" sz="1100" dirty="0"/>
          </a:p>
          <a:p>
            <a:r>
              <a:rPr lang="de-AT" sz="1100" dirty="0" err="1"/>
              <a:t>Is</a:t>
            </a:r>
            <a:r>
              <a:rPr lang="de-AT" sz="1100" dirty="0"/>
              <a:t> </a:t>
            </a:r>
            <a:r>
              <a:rPr lang="de-AT" sz="1100" dirty="0" err="1"/>
              <a:t>this</a:t>
            </a:r>
            <a:r>
              <a:rPr lang="de-AT" sz="1100" dirty="0"/>
              <a:t> not </a:t>
            </a:r>
            <a:r>
              <a:rPr lang="de-AT" sz="1100" dirty="0" err="1"/>
              <a:t>what</a:t>
            </a:r>
            <a:r>
              <a:rPr lang="de-AT" sz="1100" dirty="0"/>
              <a:t> </a:t>
            </a:r>
            <a:r>
              <a:rPr lang="de-AT" sz="1100" dirty="0" err="1"/>
              <a:t>history</a:t>
            </a:r>
            <a:r>
              <a:rPr lang="de-AT" sz="1100" dirty="0"/>
              <a:t> </a:t>
            </a:r>
            <a:r>
              <a:rPr lang="de-AT" sz="1100" dirty="0" err="1"/>
              <a:t>is</a:t>
            </a:r>
            <a:r>
              <a:rPr lang="de-AT" sz="1100" dirty="0"/>
              <a:t>/</a:t>
            </a:r>
            <a:r>
              <a:rPr lang="de-AT" sz="1100" dirty="0" err="1"/>
              <a:t>should</a:t>
            </a:r>
            <a:r>
              <a:rPr lang="de-AT" sz="1100" dirty="0"/>
              <a:t> </a:t>
            </a:r>
            <a:r>
              <a:rPr lang="de-AT" sz="1100" dirty="0" err="1"/>
              <a:t>be</a:t>
            </a:r>
            <a:r>
              <a:rPr lang="de-AT" sz="1100" dirty="0"/>
              <a:t> </a:t>
            </a:r>
            <a:r>
              <a:rPr lang="de-AT" sz="1100" dirty="0" err="1"/>
              <a:t>about</a:t>
            </a:r>
            <a:r>
              <a:rPr lang="de-AT" sz="1100" dirty="0"/>
              <a:t>? </a:t>
            </a:r>
            <a:r>
              <a:rPr lang="de-AT" sz="1100" dirty="0" err="1"/>
              <a:t>Or</a:t>
            </a:r>
            <a:r>
              <a:rPr lang="de-AT" sz="1100" dirty="0"/>
              <a:t> not?</a:t>
            </a:r>
          </a:p>
          <a:p>
            <a:endParaRPr lang="de-AT" sz="1100" dirty="0"/>
          </a:p>
          <a:p>
            <a:endParaRPr lang="de-AT" sz="1100" dirty="0"/>
          </a:p>
          <a:p>
            <a:r>
              <a:rPr lang="de-AT" sz="1100" dirty="0"/>
              <a:t>Language </a:t>
            </a:r>
            <a:r>
              <a:rPr lang="de-AT" sz="1100" dirty="0" err="1"/>
              <a:t>determines</a:t>
            </a:r>
            <a:r>
              <a:rPr lang="de-AT" sz="1100" dirty="0"/>
              <a:t> </a:t>
            </a:r>
            <a:r>
              <a:rPr lang="de-AT" sz="1100" dirty="0" err="1"/>
              <a:t>what</a:t>
            </a:r>
            <a:r>
              <a:rPr lang="de-AT" sz="1100" dirty="0"/>
              <a:t> </a:t>
            </a:r>
            <a:r>
              <a:rPr lang="de-AT" sz="1100" dirty="0" err="1"/>
              <a:t>can</a:t>
            </a:r>
            <a:r>
              <a:rPr lang="de-AT" sz="1100" dirty="0"/>
              <a:t> </a:t>
            </a:r>
            <a:r>
              <a:rPr lang="de-AT" sz="1100" dirty="0" err="1"/>
              <a:t>be</a:t>
            </a:r>
            <a:r>
              <a:rPr lang="de-AT" sz="1100" dirty="0"/>
              <a:t> </a:t>
            </a:r>
            <a:r>
              <a:rPr lang="de-AT" sz="1100" dirty="0" err="1"/>
              <a:t>known</a:t>
            </a:r>
            <a:r>
              <a:rPr lang="de-AT" sz="1100" dirty="0"/>
              <a:t> (</a:t>
            </a:r>
            <a:r>
              <a:rPr lang="de-AT" sz="1100" dirty="0" err="1"/>
              <a:t>linguistic</a:t>
            </a:r>
            <a:r>
              <a:rPr lang="de-AT" sz="1100" dirty="0"/>
              <a:t> </a:t>
            </a:r>
            <a:r>
              <a:rPr lang="de-AT" sz="1100" dirty="0" err="1"/>
              <a:t>relativity</a:t>
            </a:r>
            <a:r>
              <a:rPr lang="de-AT" sz="1100" dirty="0"/>
              <a:t>? Emotional </a:t>
            </a:r>
            <a:r>
              <a:rPr lang="de-AT" sz="1100" dirty="0" err="1"/>
              <a:t>language</a:t>
            </a:r>
            <a:r>
              <a:rPr lang="de-AT" sz="1100" dirty="0"/>
              <a:t>?</a:t>
            </a:r>
          </a:p>
          <a:p>
            <a:endParaRPr lang="de-AT" sz="1100" dirty="0"/>
          </a:p>
          <a:p>
            <a:endParaRPr lang="de-AT" sz="1100" dirty="0"/>
          </a:p>
          <a:p>
            <a:endParaRPr lang="de-AT" sz="1100" dirty="0"/>
          </a:p>
          <a:p>
            <a:endParaRPr lang="de-AT" sz="1100" dirty="0"/>
          </a:p>
          <a:p>
            <a:endParaRPr lang="de-AT" sz="1100" dirty="0"/>
          </a:p>
          <a:p>
            <a:endParaRPr lang="de-AT" sz="1100" dirty="0"/>
          </a:p>
          <a:p>
            <a:endParaRPr lang="de-AT" sz="1100" dirty="0"/>
          </a:p>
          <a:p>
            <a:endParaRPr lang="de-AT" sz="1100" dirty="0"/>
          </a:p>
          <a:p>
            <a:endParaRPr lang="de-AT" sz="1100" dirty="0"/>
          </a:p>
          <a:p>
            <a:r>
              <a:rPr lang="de-AT" sz="1100" dirty="0" err="1"/>
              <a:t>Similar</a:t>
            </a:r>
            <a:r>
              <a:rPr lang="de-AT" sz="1100" dirty="0"/>
              <a:t> </a:t>
            </a:r>
            <a:r>
              <a:rPr lang="de-AT" sz="1100" dirty="0" err="1"/>
              <a:t>to</a:t>
            </a:r>
            <a:r>
              <a:rPr lang="de-AT" sz="1100" dirty="0"/>
              <a:t> a </a:t>
            </a:r>
            <a:r>
              <a:rPr lang="de-AT" sz="1100" dirty="0" err="1"/>
              <a:t>scientific</a:t>
            </a:r>
            <a:r>
              <a:rPr lang="de-AT" sz="1100" dirty="0"/>
              <a:t> </a:t>
            </a:r>
            <a:r>
              <a:rPr lang="de-AT" sz="1100" dirty="0" err="1"/>
              <a:t>theory</a:t>
            </a:r>
            <a:r>
              <a:rPr lang="de-AT" sz="1100" dirty="0"/>
              <a:t>? </a:t>
            </a:r>
            <a:r>
              <a:rPr lang="de-AT" sz="1100" dirty="0" err="1"/>
              <a:t>Those</a:t>
            </a:r>
            <a:r>
              <a:rPr lang="de-AT" sz="1100" dirty="0"/>
              <a:t> </a:t>
            </a:r>
            <a:r>
              <a:rPr lang="de-AT" sz="1100" dirty="0" err="1"/>
              <a:t>that</a:t>
            </a:r>
            <a:r>
              <a:rPr lang="de-AT" sz="1100" dirty="0"/>
              <a:t> </a:t>
            </a:r>
            <a:r>
              <a:rPr lang="de-AT" sz="1100" dirty="0" err="1"/>
              <a:t>are</a:t>
            </a:r>
            <a:r>
              <a:rPr lang="de-AT" sz="1100" dirty="0"/>
              <a:t> </a:t>
            </a:r>
            <a:r>
              <a:rPr lang="de-AT" sz="1100" dirty="0" err="1"/>
              <a:t>based</a:t>
            </a:r>
            <a:r>
              <a:rPr lang="de-AT" sz="1100" dirty="0"/>
              <a:t> on </a:t>
            </a:r>
            <a:r>
              <a:rPr lang="de-AT" sz="1100" dirty="0" err="1"/>
              <a:t>fewer</a:t>
            </a:r>
            <a:r>
              <a:rPr lang="de-AT" sz="1100" dirty="0"/>
              <a:t> </a:t>
            </a:r>
            <a:r>
              <a:rPr lang="de-AT" sz="1100" dirty="0" err="1"/>
              <a:t>assumptions</a:t>
            </a:r>
            <a:r>
              <a:rPr lang="de-AT" sz="1100" dirty="0"/>
              <a:t> </a:t>
            </a:r>
            <a:r>
              <a:rPr lang="de-AT" sz="1100" dirty="0" err="1"/>
              <a:t>are</a:t>
            </a:r>
            <a:r>
              <a:rPr lang="de-AT" sz="1100" dirty="0"/>
              <a:t> </a:t>
            </a:r>
            <a:r>
              <a:rPr lang="de-AT" sz="1100" dirty="0" err="1"/>
              <a:t>better</a:t>
            </a:r>
            <a:r>
              <a:rPr lang="de-AT" sz="1100" dirty="0"/>
              <a:t>? </a:t>
            </a:r>
            <a:r>
              <a:rPr lang="de-AT" sz="1100" dirty="0" err="1"/>
              <a:t>Those</a:t>
            </a:r>
            <a:r>
              <a:rPr lang="de-AT" sz="1100" dirty="0"/>
              <a:t> </a:t>
            </a:r>
            <a:r>
              <a:rPr lang="de-AT" sz="1100" dirty="0" err="1"/>
              <a:t>that</a:t>
            </a:r>
            <a:r>
              <a:rPr lang="de-AT" sz="1100" dirty="0"/>
              <a:t> </a:t>
            </a:r>
            <a:r>
              <a:rPr lang="de-AT" sz="1100" dirty="0" err="1"/>
              <a:t>take</a:t>
            </a:r>
            <a:r>
              <a:rPr lang="de-AT" sz="1100" dirty="0"/>
              <a:t> </a:t>
            </a:r>
            <a:r>
              <a:rPr lang="de-AT" sz="1100" dirty="0" err="1"/>
              <a:t>most</a:t>
            </a:r>
            <a:r>
              <a:rPr lang="de-AT" sz="1100" dirty="0"/>
              <a:t> </a:t>
            </a:r>
            <a:r>
              <a:rPr lang="de-AT" sz="1100" dirty="0" err="1"/>
              <a:t>facts</a:t>
            </a:r>
            <a:r>
              <a:rPr lang="de-AT" sz="1100" dirty="0"/>
              <a:t> </a:t>
            </a:r>
            <a:r>
              <a:rPr lang="de-AT" sz="1100" dirty="0" err="1"/>
              <a:t>into</a:t>
            </a:r>
            <a:r>
              <a:rPr lang="de-AT" sz="1100" dirty="0"/>
              <a:t> </a:t>
            </a:r>
            <a:r>
              <a:rPr lang="de-AT" sz="1100" dirty="0" err="1"/>
              <a:t>consideration</a:t>
            </a:r>
            <a:r>
              <a:rPr lang="de-AT" sz="1100" dirty="0"/>
              <a:t> </a:t>
            </a:r>
            <a:r>
              <a:rPr lang="de-AT" sz="1100" dirty="0" err="1"/>
              <a:t>are</a:t>
            </a:r>
            <a:r>
              <a:rPr lang="de-AT" sz="1100" dirty="0"/>
              <a:t> </a:t>
            </a:r>
            <a:r>
              <a:rPr lang="de-AT" sz="1100" dirty="0" err="1"/>
              <a:t>better</a:t>
            </a:r>
            <a:r>
              <a:rPr lang="de-AT" sz="1100" dirty="0"/>
              <a:t>?</a:t>
            </a:r>
          </a:p>
        </p:txBody>
      </p:sp>
    </p:spTree>
    <p:extLst>
      <p:ext uri="{BB962C8B-B14F-4D97-AF65-F5344CB8AC3E}">
        <p14:creationId xmlns:p14="http://schemas.microsoft.com/office/powerpoint/2010/main" val="3996134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A50C-88EB-4405-AED5-E1CB6C1D9744}"/>
              </a:ext>
            </a:extLst>
          </p:cNvPr>
          <p:cNvSpPr>
            <a:spLocks noGrp="1"/>
          </p:cNvSpPr>
          <p:nvPr>
            <p:ph type="title"/>
          </p:nvPr>
        </p:nvSpPr>
        <p:spPr/>
        <p:txBody>
          <a:bodyPr/>
          <a:lstStyle/>
          <a:p>
            <a:r>
              <a:rPr lang="de-AT" dirty="0"/>
              <a:t>Arts</a:t>
            </a:r>
          </a:p>
        </p:txBody>
      </p:sp>
      <p:sp>
        <p:nvSpPr>
          <p:cNvPr id="3" name="Content Placeholder 2">
            <a:extLst>
              <a:ext uri="{FF2B5EF4-FFF2-40B4-BE49-F238E27FC236}">
                <a16:creationId xmlns:a16="http://schemas.microsoft.com/office/drawing/2014/main" id="{37E700A7-6A0C-4CC2-91EC-FFD14E9BDDCA}"/>
              </a:ext>
            </a:extLst>
          </p:cNvPr>
          <p:cNvSpPr>
            <a:spLocks noGrp="1"/>
          </p:cNvSpPr>
          <p:nvPr>
            <p:ph idx="1"/>
          </p:nvPr>
        </p:nvSpPr>
        <p:spPr/>
        <p:txBody>
          <a:bodyPr/>
          <a:lstStyle/>
          <a:p>
            <a:endParaRPr lang="de-AT"/>
          </a:p>
        </p:txBody>
      </p:sp>
      <p:pic>
        <p:nvPicPr>
          <p:cNvPr id="4" name="Picture 3">
            <a:extLst>
              <a:ext uri="{FF2B5EF4-FFF2-40B4-BE49-F238E27FC236}">
                <a16:creationId xmlns:a16="http://schemas.microsoft.com/office/drawing/2014/main" id="{0A118B74-9D11-4EC0-BD6C-0B460E4C5B31}"/>
              </a:ext>
            </a:extLst>
          </p:cNvPr>
          <p:cNvPicPr>
            <a:picLocks noChangeAspect="1"/>
          </p:cNvPicPr>
          <p:nvPr/>
        </p:nvPicPr>
        <p:blipFill>
          <a:blip r:embed="rId2"/>
          <a:stretch>
            <a:fillRect/>
          </a:stretch>
        </p:blipFill>
        <p:spPr>
          <a:xfrm>
            <a:off x="708468" y="1270000"/>
            <a:ext cx="8534400" cy="4793889"/>
          </a:xfrm>
          <a:prstGeom prst="rect">
            <a:avLst/>
          </a:prstGeom>
        </p:spPr>
      </p:pic>
    </p:spTree>
    <p:extLst>
      <p:ext uri="{BB962C8B-B14F-4D97-AF65-F5344CB8AC3E}">
        <p14:creationId xmlns:p14="http://schemas.microsoft.com/office/powerpoint/2010/main" val="3295851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ACBA8-E64D-42D1-A880-913ACB202A3D}"/>
              </a:ext>
            </a:extLst>
          </p:cNvPr>
          <p:cNvSpPr>
            <a:spLocks noGrp="1"/>
          </p:cNvSpPr>
          <p:nvPr>
            <p:ph type="title"/>
          </p:nvPr>
        </p:nvSpPr>
        <p:spPr/>
        <p:txBody>
          <a:bodyPr/>
          <a:lstStyle/>
          <a:p>
            <a:r>
              <a:rPr lang="de-AT" dirty="0"/>
              <a:t>AOK: </a:t>
            </a:r>
            <a:r>
              <a:rPr lang="de-AT" dirty="0" err="1"/>
              <a:t>History</a:t>
            </a:r>
            <a:endParaRPr lang="de-AT" dirty="0"/>
          </a:p>
        </p:txBody>
      </p:sp>
      <p:sp>
        <p:nvSpPr>
          <p:cNvPr id="3" name="Content Placeholder 2">
            <a:extLst>
              <a:ext uri="{FF2B5EF4-FFF2-40B4-BE49-F238E27FC236}">
                <a16:creationId xmlns:a16="http://schemas.microsoft.com/office/drawing/2014/main" id="{68A7D3ED-D624-4275-8B1A-D006EE2BF97A}"/>
              </a:ext>
            </a:extLst>
          </p:cNvPr>
          <p:cNvSpPr>
            <a:spLocks noGrp="1"/>
          </p:cNvSpPr>
          <p:nvPr>
            <p:ph idx="1"/>
          </p:nvPr>
        </p:nvSpPr>
        <p:spPr>
          <a:xfrm>
            <a:off x="677334" y="2160589"/>
            <a:ext cx="6611987" cy="3880773"/>
          </a:xfrm>
        </p:spPr>
        <p:txBody>
          <a:bodyPr/>
          <a:lstStyle/>
          <a:p>
            <a:r>
              <a:rPr lang="de-AT" dirty="0" err="1"/>
              <a:t>History</a:t>
            </a:r>
            <a:r>
              <a:rPr lang="de-AT" dirty="0"/>
              <a:t> = </a:t>
            </a:r>
            <a:r>
              <a:rPr lang="de-AT" dirty="0" err="1"/>
              <a:t>facts</a:t>
            </a:r>
            <a:r>
              <a:rPr lang="de-AT" dirty="0"/>
              <a:t> + </a:t>
            </a:r>
            <a:r>
              <a:rPr lang="de-AT" dirty="0" err="1"/>
              <a:t>interpretation</a:t>
            </a:r>
            <a:endParaRPr lang="de-AT" dirty="0"/>
          </a:p>
          <a:p>
            <a:r>
              <a:rPr lang="de-AT" dirty="0" err="1"/>
              <a:t>Example</a:t>
            </a:r>
            <a:r>
              <a:rPr lang="de-AT" dirty="0"/>
              <a:t> 1: Feldpost</a:t>
            </a:r>
          </a:p>
          <a:p>
            <a:r>
              <a:rPr lang="de-AT" dirty="0" err="1"/>
              <a:t>Example</a:t>
            </a:r>
            <a:r>
              <a:rPr lang="de-AT" dirty="0"/>
              <a:t> 2: Reading „Im Westen nichts Neues“</a:t>
            </a:r>
          </a:p>
          <a:p>
            <a:r>
              <a:rPr lang="de-AT" dirty="0" err="1"/>
              <a:t>Activity</a:t>
            </a:r>
            <a:r>
              <a:rPr lang="de-AT" dirty="0"/>
              <a:t>: </a:t>
            </a:r>
            <a:r>
              <a:rPr lang="de-AT" dirty="0" err="1"/>
              <a:t>What</a:t>
            </a:r>
            <a:r>
              <a:rPr lang="de-AT" dirty="0"/>
              <a:t> </a:t>
            </a:r>
            <a:r>
              <a:rPr lang="de-AT" dirty="0" err="1"/>
              <a:t>are</a:t>
            </a:r>
            <a:r>
              <a:rPr lang="de-AT" dirty="0"/>
              <a:t> </a:t>
            </a:r>
            <a:r>
              <a:rPr lang="de-AT" dirty="0" err="1"/>
              <a:t>the</a:t>
            </a:r>
            <a:r>
              <a:rPr lang="de-AT" dirty="0"/>
              <a:t> </a:t>
            </a:r>
            <a:r>
              <a:rPr lang="de-AT" dirty="0" err="1"/>
              <a:t>three</a:t>
            </a:r>
            <a:r>
              <a:rPr lang="de-AT" dirty="0"/>
              <a:t> </a:t>
            </a:r>
            <a:r>
              <a:rPr lang="de-AT" dirty="0" err="1"/>
              <a:t>most</a:t>
            </a:r>
            <a:r>
              <a:rPr lang="de-AT" dirty="0"/>
              <a:t> </a:t>
            </a:r>
            <a:r>
              <a:rPr lang="de-AT" dirty="0" err="1"/>
              <a:t>important</a:t>
            </a:r>
            <a:r>
              <a:rPr lang="de-AT" dirty="0"/>
              <a:t> </a:t>
            </a:r>
            <a:r>
              <a:rPr lang="de-AT" dirty="0" err="1"/>
              <a:t>inventions</a:t>
            </a:r>
            <a:r>
              <a:rPr lang="de-AT" dirty="0"/>
              <a:t>? Who </a:t>
            </a:r>
            <a:r>
              <a:rPr lang="de-AT" dirty="0" err="1"/>
              <a:t>are</a:t>
            </a:r>
            <a:r>
              <a:rPr lang="de-AT" dirty="0"/>
              <a:t> </a:t>
            </a:r>
            <a:r>
              <a:rPr lang="de-AT" dirty="0" err="1"/>
              <a:t>the</a:t>
            </a:r>
            <a:r>
              <a:rPr lang="de-AT" dirty="0"/>
              <a:t> </a:t>
            </a:r>
            <a:r>
              <a:rPr lang="de-AT" dirty="0" err="1"/>
              <a:t>three</a:t>
            </a:r>
            <a:r>
              <a:rPr lang="de-AT" dirty="0"/>
              <a:t> </a:t>
            </a:r>
            <a:r>
              <a:rPr lang="de-AT" dirty="0" err="1"/>
              <a:t>most</a:t>
            </a:r>
            <a:r>
              <a:rPr lang="de-AT" dirty="0"/>
              <a:t> </a:t>
            </a:r>
            <a:r>
              <a:rPr lang="de-AT" dirty="0" err="1"/>
              <a:t>important</a:t>
            </a:r>
            <a:r>
              <a:rPr lang="de-AT" dirty="0"/>
              <a:t> </a:t>
            </a:r>
            <a:r>
              <a:rPr lang="de-AT" dirty="0" err="1"/>
              <a:t>people</a:t>
            </a:r>
            <a:r>
              <a:rPr lang="de-AT" dirty="0"/>
              <a:t>?</a:t>
            </a:r>
          </a:p>
        </p:txBody>
      </p:sp>
      <p:graphicFrame>
        <p:nvGraphicFramePr>
          <p:cNvPr id="4" name="Object 3">
            <a:extLst>
              <a:ext uri="{FF2B5EF4-FFF2-40B4-BE49-F238E27FC236}">
                <a16:creationId xmlns:a16="http://schemas.microsoft.com/office/drawing/2014/main" id="{0BDBFEF2-07FC-446C-897D-1A146CF51F63}"/>
              </a:ext>
            </a:extLst>
          </p:cNvPr>
          <p:cNvGraphicFramePr>
            <a:graphicFrameLocks noChangeAspect="1"/>
          </p:cNvGraphicFramePr>
          <p:nvPr>
            <p:extLst>
              <p:ext uri="{D42A27DB-BD31-4B8C-83A1-F6EECF244321}">
                <p14:modId xmlns:p14="http://schemas.microsoft.com/office/powerpoint/2010/main" val="2805442128"/>
              </p:ext>
            </p:extLst>
          </p:nvPr>
        </p:nvGraphicFramePr>
        <p:xfrm>
          <a:off x="7854950" y="766763"/>
          <a:ext cx="3835400" cy="5481637"/>
        </p:xfrm>
        <a:graphic>
          <a:graphicData uri="http://schemas.openxmlformats.org/presentationml/2006/ole">
            <mc:AlternateContent xmlns:mc="http://schemas.openxmlformats.org/markup-compatibility/2006">
              <mc:Choice xmlns:v="urn:schemas-microsoft-com:vml" Requires="v">
                <p:oleObj spid="_x0000_s5139" r:id="rId3" imgW="3835800" imgH="5481720" progId="">
                  <p:embed/>
                </p:oleObj>
              </mc:Choice>
              <mc:Fallback>
                <p:oleObj r:id="rId3" imgW="3835800" imgH="5481720" progId="">
                  <p:embed/>
                  <p:pic>
                    <p:nvPicPr>
                      <p:cNvPr id="0" name=""/>
                      <p:cNvPicPr/>
                      <p:nvPr/>
                    </p:nvPicPr>
                    <p:blipFill>
                      <a:blip r:embed="rId4"/>
                      <a:stretch>
                        <a:fillRect/>
                      </a:stretch>
                    </p:blipFill>
                    <p:spPr>
                      <a:xfrm>
                        <a:off x="7854950" y="766763"/>
                        <a:ext cx="3835400" cy="5481637"/>
                      </a:xfrm>
                      <a:prstGeom prst="rect">
                        <a:avLst/>
                      </a:prstGeom>
                    </p:spPr>
                  </p:pic>
                </p:oleObj>
              </mc:Fallback>
            </mc:AlternateContent>
          </a:graphicData>
        </a:graphic>
      </p:graphicFrame>
    </p:spTree>
    <p:extLst>
      <p:ext uri="{BB962C8B-B14F-4D97-AF65-F5344CB8AC3E}">
        <p14:creationId xmlns:p14="http://schemas.microsoft.com/office/powerpoint/2010/main" val="1075104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832D-291F-40F4-B9B1-4B994344902C}"/>
              </a:ext>
            </a:extLst>
          </p:cNvPr>
          <p:cNvSpPr>
            <a:spLocks noGrp="1"/>
          </p:cNvSpPr>
          <p:nvPr>
            <p:ph type="title"/>
          </p:nvPr>
        </p:nvSpPr>
        <p:spPr/>
        <p:txBody>
          <a:bodyPr/>
          <a:lstStyle/>
          <a:p>
            <a:r>
              <a:rPr lang="de-AT" dirty="0"/>
              <a:t>Carolus </a:t>
            </a:r>
            <a:r>
              <a:rPr lang="de-AT" dirty="0" err="1"/>
              <a:t>Linneaus</a:t>
            </a:r>
            <a:r>
              <a:rPr lang="de-AT" dirty="0"/>
              <a:t> (Carl </a:t>
            </a:r>
            <a:r>
              <a:rPr lang="de-AT" dirty="0" err="1"/>
              <a:t>Lineé</a:t>
            </a:r>
            <a:r>
              <a:rPr lang="de-AT" dirty="0"/>
              <a:t>)</a:t>
            </a:r>
            <a:br>
              <a:rPr lang="de-AT" dirty="0"/>
            </a:br>
            <a:r>
              <a:rPr lang="de-AT" dirty="0" err="1"/>
              <a:t>formalized</a:t>
            </a:r>
            <a:r>
              <a:rPr lang="de-AT" dirty="0"/>
              <a:t> </a:t>
            </a:r>
            <a:r>
              <a:rPr lang="de-AT" dirty="0" err="1"/>
              <a:t>binomial</a:t>
            </a:r>
            <a:r>
              <a:rPr lang="de-AT" dirty="0"/>
              <a:t> </a:t>
            </a:r>
            <a:r>
              <a:rPr lang="de-AT" dirty="0" err="1"/>
              <a:t>nomenclature</a:t>
            </a:r>
            <a:endParaRPr lang="de-AT" dirty="0"/>
          </a:p>
        </p:txBody>
      </p:sp>
      <p:sp>
        <p:nvSpPr>
          <p:cNvPr id="3" name="Content Placeholder 2">
            <a:extLst>
              <a:ext uri="{FF2B5EF4-FFF2-40B4-BE49-F238E27FC236}">
                <a16:creationId xmlns:a16="http://schemas.microsoft.com/office/drawing/2014/main" id="{358E7748-988C-4563-991E-D4F372D50E73}"/>
              </a:ext>
            </a:extLst>
          </p:cNvPr>
          <p:cNvSpPr>
            <a:spLocks noGrp="1"/>
          </p:cNvSpPr>
          <p:nvPr>
            <p:ph idx="1"/>
          </p:nvPr>
        </p:nvSpPr>
        <p:spPr/>
        <p:txBody>
          <a:bodyPr/>
          <a:lstStyle/>
          <a:p>
            <a:endParaRPr lang="de-AT"/>
          </a:p>
        </p:txBody>
      </p:sp>
      <p:graphicFrame>
        <p:nvGraphicFramePr>
          <p:cNvPr id="4" name="Object 3">
            <a:extLst>
              <a:ext uri="{FF2B5EF4-FFF2-40B4-BE49-F238E27FC236}">
                <a16:creationId xmlns:a16="http://schemas.microsoft.com/office/drawing/2014/main" id="{C7E472F1-1D53-4C20-ABF0-86A6C9D165EB}"/>
              </a:ext>
            </a:extLst>
          </p:cNvPr>
          <p:cNvGraphicFramePr>
            <a:graphicFrameLocks noChangeAspect="1"/>
          </p:cNvGraphicFramePr>
          <p:nvPr>
            <p:extLst>
              <p:ext uri="{D42A27DB-BD31-4B8C-83A1-F6EECF244321}">
                <p14:modId xmlns:p14="http://schemas.microsoft.com/office/powerpoint/2010/main" val="2003076106"/>
              </p:ext>
            </p:extLst>
          </p:nvPr>
        </p:nvGraphicFramePr>
        <p:xfrm>
          <a:off x="270454" y="2235201"/>
          <a:ext cx="11325225" cy="4419600"/>
        </p:xfrm>
        <a:graphic>
          <a:graphicData uri="http://schemas.openxmlformats.org/presentationml/2006/ole">
            <mc:AlternateContent xmlns:mc="http://schemas.openxmlformats.org/markup-compatibility/2006">
              <mc:Choice xmlns:v="urn:schemas-microsoft-com:vml" Requires="v">
                <p:oleObj spid="_x0000_s4125" r:id="rId3" imgW="15072840" imgH="5891760" progId="">
                  <p:embed/>
                </p:oleObj>
              </mc:Choice>
              <mc:Fallback>
                <p:oleObj r:id="rId3" imgW="15072840" imgH="5891760" progId="">
                  <p:embed/>
                  <p:pic>
                    <p:nvPicPr>
                      <p:cNvPr id="10" name="Object 9">
                        <a:extLst>
                          <a:ext uri="{FF2B5EF4-FFF2-40B4-BE49-F238E27FC236}">
                            <a16:creationId xmlns:a16="http://schemas.microsoft.com/office/drawing/2014/main" id="{714591DB-A8B5-48DD-9AA9-4D99EB9C4E45}"/>
                          </a:ext>
                        </a:extLst>
                      </p:cNvPr>
                      <p:cNvPicPr/>
                      <p:nvPr/>
                    </p:nvPicPr>
                    <p:blipFill>
                      <a:blip r:embed="rId4"/>
                      <a:stretch>
                        <a:fillRect/>
                      </a:stretch>
                    </p:blipFill>
                    <p:spPr>
                      <a:xfrm>
                        <a:off x="270454" y="2235201"/>
                        <a:ext cx="11325225" cy="4419600"/>
                      </a:xfrm>
                      <a:prstGeom prst="rect">
                        <a:avLst/>
                      </a:prstGeom>
                    </p:spPr>
                  </p:pic>
                </p:oleObj>
              </mc:Fallback>
            </mc:AlternateContent>
          </a:graphicData>
        </a:graphic>
      </p:graphicFrame>
    </p:spTree>
    <p:extLst>
      <p:ext uri="{BB962C8B-B14F-4D97-AF65-F5344CB8AC3E}">
        <p14:creationId xmlns:p14="http://schemas.microsoft.com/office/powerpoint/2010/main" val="1819372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16DDA-B97E-407E-8688-6B1C0538A442}"/>
              </a:ext>
            </a:extLst>
          </p:cNvPr>
          <p:cNvSpPr>
            <a:spLocks noGrp="1"/>
          </p:cNvSpPr>
          <p:nvPr>
            <p:ph type="title"/>
          </p:nvPr>
        </p:nvSpPr>
        <p:spPr>
          <a:xfrm>
            <a:off x="677334" y="609600"/>
            <a:ext cx="8596668" cy="543170"/>
          </a:xfrm>
        </p:spPr>
        <p:txBody>
          <a:bodyPr>
            <a:normAutofit fontScale="90000"/>
          </a:bodyPr>
          <a:lstStyle/>
          <a:p>
            <a:r>
              <a:rPr lang="de-AT" dirty="0"/>
              <a:t>AOK </a:t>
            </a:r>
            <a:r>
              <a:rPr lang="de-AT" dirty="0" err="1"/>
              <a:t>History</a:t>
            </a:r>
            <a:r>
              <a:rPr lang="de-AT" dirty="0"/>
              <a:t>: Im Westen Nichts Neues</a:t>
            </a:r>
          </a:p>
        </p:txBody>
      </p:sp>
      <p:sp>
        <p:nvSpPr>
          <p:cNvPr id="3" name="Content Placeholder 2">
            <a:extLst>
              <a:ext uri="{FF2B5EF4-FFF2-40B4-BE49-F238E27FC236}">
                <a16:creationId xmlns:a16="http://schemas.microsoft.com/office/drawing/2014/main" id="{BEAF804C-FEE3-412B-B500-C141983B2BD8}"/>
              </a:ext>
            </a:extLst>
          </p:cNvPr>
          <p:cNvSpPr>
            <a:spLocks noGrp="1"/>
          </p:cNvSpPr>
          <p:nvPr>
            <p:ph idx="1"/>
          </p:nvPr>
        </p:nvSpPr>
        <p:spPr>
          <a:xfrm>
            <a:off x="677334" y="1152770"/>
            <a:ext cx="9760628" cy="3902309"/>
          </a:xfrm>
        </p:spPr>
        <p:txBody>
          <a:bodyPr>
            <a:normAutofit fontScale="92500" lnSpcReduction="20000"/>
          </a:bodyPr>
          <a:lstStyle/>
          <a:p>
            <a:r>
              <a:rPr lang="de-AT" dirty="0"/>
              <a:t>Haie </a:t>
            </a:r>
            <a:r>
              <a:rPr lang="de-AT" dirty="0" err="1"/>
              <a:t>Westhus</a:t>
            </a:r>
            <a:r>
              <a:rPr lang="de-AT" dirty="0"/>
              <a:t> wird mit abgerissenem Rücken fortgeschleppt; bei jedem Atemzug pulst die Lunge durch die Wunde. Ich kann ihm noch die Hand drücken; -»</a:t>
            </a:r>
            <a:r>
              <a:rPr lang="de-AT" dirty="0" err="1"/>
              <a:t>is</a:t>
            </a:r>
            <a:r>
              <a:rPr lang="de-AT" dirty="0"/>
              <a:t> alle, Paul«, stöhnt er und beißt sich vor Schmerz in die Arme.</a:t>
            </a:r>
          </a:p>
          <a:p>
            <a:r>
              <a:rPr lang="de-AT" dirty="0"/>
              <a:t>Wir sehen Menschen leben, denen der Schädel fehlt; wir sehen Soldaten laufen, denen beide Füße weggefetzt sind; sie stolpern auf den splitternden Stümpfen bis zum nächsten Loch; ein Gefreiter kriecht zwei Kilometer weit auf den Händen und schleppt die zerschmetterten Knie hinter sich her; ein anderer geht zur Verbandstelle, und über seine festhaltenden Hände quellen die Därme, wir sehen Leute ohne Mund, ohne Unterkiefer, ohne Gesicht; wir finden jemand, der mit den Zähnen zwei Stunden die Schlagader seines Armes klemmt, um nicht zu verbluten, die Sonne geht auf, die Nacht kommt, die Granaten pfeifen, das Leben ist zu Ende.</a:t>
            </a:r>
          </a:p>
          <a:p>
            <a:r>
              <a:rPr lang="de-AT" dirty="0"/>
              <a:t>Doch das Stückchen zerwühlter Erde, in dem wir liegen, ist gehalten gegen die Übermacht, nur wenige hundert Meter sind preisgegeben worden. Aber auf jeden Meter kommt ein Toter.</a:t>
            </a:r>
            <a:r>
              <a:rPr lang="en-US" dirty="0"/>
              <a:t> </a:t>
            </a:r>
          </a:p>
          <a:p>
            <a:r>
              <a:rPr lang="de-AT" b="1" dirty="0" err="1"/>
              <a:t>To</a:t>
            </a:r>
            <a:r>
              <a:rPr lang="de-AT" b="1" dirty="0"/>
              <a:t> </a:t>
            </a:r>
            <a:r>
              <a:rPr lang="de-AT" b="1" dirty="0" err="1"/>
              <a:t>what</a:t>
            </a:r>
            <a:r>
              <a:rPr lang="de-AT" b="1" dirty="0"/>
              <a:t> </a:t>
            </a:r>
            <a:r>
              <a:rPr lang="de-AT" b="1" dirty="0" err="1"/>
              <a:t>extent</a:t>
            </a:r>
            <a:r>
              <a:rPr lang="de-AT" b="1" dirty="0"/>
              <a:t> </a:t>
            </a:r>
            <a:r>
              <a:rPr lang="de-AT" b="1" dirty="0" err="1"/>
              <a:t>are</a:t>
            </a:r>
            <a:r>
              <a:rPr lang="de-AT" b="1" dirty="0"/>
              <a:t> </a:t>
            </a:r>
            <a:r>
              <a:rPr lang="de-AT" b="1" dirty="0" err="1"/>
              <a:t>emotions</a:t>
            </a:r>
            <a:r>
              <a:rPr lang="de-AT" b="1" dirty="0"/>
              <a:t>, </a:t>
            </a:r>
            <a:r>
              <a:rPr lang="de-AT" b="1" dirty="0" err="1"/>
              <a:t>even</a:t>
            </a:r>
            <a:r>
              <a:rPr lang="de-AT" b="1" dirty="0"/>
              <a:t> </a:t>
            </a:r>
            <a:r>
              <a:rPr lang="de-AT" b="1" dirty="0" err="1"/>
              <a:t>subjectivity</a:t>
            </a:r>
            <a:r>
              <a:rPr lang="de-AT" b="1" dirty="0"/>
              <a:t> </a:t>
            </a:r>
            <a:r>
              <a:rPr lang="de-AT" b="1" dirty="0" err="1"/>
              <a:t>necessary</a:t>
            </a:r>
            <a:r>
              <a:rPr lang="de-AT" b="1" dirty="0"/>
              <a:t> </a:t>
            </a:r>
            <a:r>
              <a:rPr lang="de-AT" b="1" dirty="0" err="1"/>
              <a:t>to</a:t>
            </a:r>
            <a:r>
              <a:rPr lang="de-AT" b="1" dirty="0"/>
              <a:t> </a:t>
            </a:r>
            <a:r>
              <a:rPr lang="de-AT" b="1" dirty="0" err="1"/>
              <a:t>understand</a:t>
            </a:r>
            <a:r>
              <a:rPr lang="de-AT" b="1" dirty="0"/>
              <a:t> </a:t>
            </a:r>
            <a:r>
              <a:rPr lang="de-AT" b="1" dirty="0" err="1"/>
              <a:t>History</a:t>
            </a:r>
            <a:r>
              <a:rPr lang="de-AT" b="1" dirty="0"/>
              <a:t>? </a:t>
            </a:r>
            <a:r>
              <a:rPr lang="de-AT" b="1" dirty="0" err="1"/>
              <a:t>How</a:t>
            </a:r>
            <a:r>
              <a:rPr lang="de-AT" b="1" dirty="0"/>
              <a:t> </a:t>
            </a:r>
            <a:r>
              <a:rPr lang="de-AT" b="1" dirty="0" err="1"/>
              <a:t>can</a:t>
            </a:r>
            <a:r>
              <a:rPr lang="de-AT" b="1" dirty="0"/>
              <a:t> </a:t>
            </a:r>
            <a:r>
              <a:rPr lang="de-AT" b="1" dirty="0" err="1"/>
              <a:t>Literature</a:t>
            </a:r>
            <a:r>
              <a:rPr lang="de-AT" b="1" dirty="0"/>
              <a:t>/Arts </a:t>
            </a:r>
            <a:r>
              <a:rPr lang="de-AT" b="1" dirty="0" err="1"/>
              <a:t>help</a:t>
            </a:r>
            <a:r>
              <a:rPr lang="de-AT" b="1" dirty="0"/>
              <a:t> </a:t>
            </a:r>
            <a:r>
              <a:rPr lang="de-AT" b="1" dirty="0" err="1"/>
              <a:t>us</a:t>
            </a:r>
            <a:r>
              <a:rPr lang="de-AT" b="1" dirty="0"/>
              <a:t> </a:t>
            </a:r>
            <a:r>
              <a:rPr lang="de-AT" b="1" dirty="0" err="1"/>
              <a:t>understant</a:t>
            </a:r>
            <a:r>
              <a:rPr lang="de-AT" b="1" dirty="0"/>
              <a:t> </a:t>
            </a:r>
            <a:r>
              <a:rPr lang="de-AT" b="1" dirty="0" err="1"/>
              <a:t>History</a:t>
            </a:r>
            <a:r>
              <a:rPr lang="de-AT" b="1" dirty="0"/>
              <a:t>? Facts and </a:t>
            </a:r>
            <a:r>
              <a:rPr lang="de-AT" b="1" dirty="0" err="1"/>
              <a:t>interpretation</a:t>
            </a:r>
            <a:r>
              <a:rPr lang="de-AT" b="1" dirty="0"/>
              <a:t> in </a:t>
            </a:r>
            <a:r>
              <a:rPr lang="de-AT" b="1" dirty="0" err="1"/>
              <a:t>the</a:t>
            </a:r>
            <a:r>
              <a:rPr lang="de-AT" b="1" dirty="0"/>
              <a:t> </a:t>
            </a:r>
            <a:r>
              <a:rPr lang="de-AT" b="1" dirty="0" err="1"/>
              <a:t>above</a:t>
            </a:r>
            <a:r>
              <a:rPr lang="de-AT" b="1" dirty="0"/>
              <a:t> </a:t>
            </a:r>
            <a:r>
              <a:rPr lang="de-AT" b="1" dirty="0" err="1"/>
              <a:t>account</a:t>
            </a:r>
            <a:r>
              <a:rPr lang="de-AT" b="1" dirty="0"/>
              <a:t>? </a:t>
            </a:r>
            <a:r>
              <a:rPr lang="de-AT" b="1" dirty="0" err="1"/>
              <a:t>Why</a:t>
            </a:r>
            <a:r>
              <a:rPr lang="de-AT" b="1" dirty="0"/>
              <a:t> do </a:t>
            </a:r>
            <a:r>
              <a:rPr lang="de-AT" b="1" dirty="0" err="1"/>
              <a:t>we</a:t>
            </a:r>
            <a:r>
              <a:rPr lang="de-AT" b="1" dirty="0"/>
              <a:t> not </a:t>
            </a:r>
            <a:r>
              <a:rPr lang="de-AT" b="1" dirty="0" err="1"/>
              <a:t>read</a:t>
            </a:r>
            <a:r>
              <a:rPr lang="de-AT" b="1" dirty="0"/>
              <a:t> </a:t>
            </a:r>
            <a:r>
              <a:rPr lang="de-AT" b="1" dirty="0" err="1"/>
              <a:t>novels</a:t>
            </a:r>
            <a:r>
              <a:rPr lang="de-AT" b="1" dirty="0"/>
              <a:t> like </a:t>
            </a:r>
            <a:r>
              <a:rPr lang="de-AT" b="1" dirty="0" err="1"/>
              <a:t>the</a:t>
            </a:r>
            <a:r>
              <a:rPr lang="de-AT" b="1" dirty="0"/>
              <a:t> </a:t>
            </a:r>
            <a:r>
              <a:rPr lang="de-AT" b="1" dirty="0" err="1"/>
              <a:t>above</a:t>
            </a:r>
            <a:r>
              <a:rPr lang="de-AT" b="1" dirty="0"/>
              <a:t> </a:t>
            </a:r>
            <a:r>
              <a:rPr lang="de-AT" b="1" dirty="0" err="1"/>
              <a:t>one</a:t>
            </a:r>
            <a:r>
              <a:rPr lang="de-AT" b="1" dirty="0"/>
              <a:t> in </a:t>
            </a:r>
            <a:r>
              <a:rPr lang="de-AT" b="1" dirty="0" err="1"/>
              <a:t>History</a:t>
            </a:r>
            <a:r>
              <a:rPr lang="de-AT" b="1" dirty="0"/>
              <a:t> </a:t>
            </a:r>
            <a:r>
              <a:rPr lang="de-AT" b="1" dirty="0" err="1"/>
              <a:t>class</a:t>
            </a:r>
            <a:r>
              <a:rPr lang="de-AT" b="1" dirty="0"/>
              <a:t>? </a:t>
            </a:r>
          </a:p>
          <a:p>
            <a:endParaRPr lang="de-AT" dirty="0"/>
          </a:p>
        </p:txBody>
      </p:sp>
      <p:graphicFrame>
        <p:nvGraphicFramePr>
          <p:cNvPr id="6" name="Object 5">
            <a:extLst>
              <a:ext uri="{FF2B5EF4-FFF2-40B4-BE49-F238E27FC236}">
                <a16:creationId xmlns:a16="http://schemas.microsoft.com/office/drawing/2014/main" id="{C76435F9-E4AF-4C7A-A465-0315204623AE}"/>
              </a:ext>
            </a:extLst>
          </p:cNvPr>
          <p:cNvGraphicFramePr>
            <a:graphicFrameLocks noChangeAspect="1"/>
          </p:cNvGraphicFramePr>
          <p:nvPr>
            <p:extLst>
              <p:ext uri="{D42A27DB-BD31-4B8C-83A1-F6EECF244321}">
                <p14:modId xmlns:p14="http://schemas.microsoft.com/office/powerpoint/2010/main" val="1750470984"/>
              </p:ext>
            </p:extLst>
          </p:nvPr>
        </p:nvGraphicFramePr>
        <p:xfrm>
          <a:off x="3302836" y="5451894"/>
          <a:ext cx="8722385" cy="1270929"/>
        </p:xfrm>
        <a:graphic>
          <a:graphicData uri="http://schemas.openxmlformats.org/presentationml/2006/ole">
            <mc:AlternateContent xmlns:mc="http://schemas.openxmlformats.org/markup-compatibility/2006">
              <mc:Choice xmlns:v="urn:schemas-microsoft-com:vml" Requires="v">
                <p:oleObj spid="_x0000_s7178" r:id="rId3" imgW="10895040" imgH="1587240" progId="">
                  <p:embed/>
                </p:oleObj>
              </mc:Choice>
              <mc:Fallback>
                <p:oleObj r:id="rId3" imgW="10895040" imgH="1587240" progId="">
                  <p:embed/>
                  <p:pic>
                    <p:nvPicPr>
                      <p:cNvPr id="0" name=""/>
                      <p:cNvPicPr/>
                      <p:nvPr/>
                    </p:nvPicPr>
                    <p:blipFill>
                      <a:blip r:embed="rId4"/>
                      <a:stretch>
                        <a:fillRect/>
                      </a:stretch>
                    </p:blipFill>
                    <p:spPr>
                      <a:xfrm>
                        <a:off x="3302836" y="5451894"/>
                        <a:ext cx="8722385" cy="1270929"/>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21C80642-1C13-41FF-BF18-7CDAB75096B0}"/>
              </a:ext>
            </a:extLst>
          </p:cNvPr>
          <p:cNvPicPr>
            <a:picLocks noChangeAspect="1"/>
          </p:cNvPicPr>
          <p:nvPr/>
        </p:nvPicPr>
        <p:blipFill rotWithShape="1">
          <a:blip r:embed="rId5"/>
          <a:srcRect l="31343" t="83994"/>
          <a:stretch/>
        </p:blipFill>
        <p:spPr>
          <a:xfrm>
            <a:off x="677334" y="4772662"/>
            <a:ext cx="5641674" cy="748922"/>
          </a:xfrm>
          <a:prstGeom prst="rect">
            <a:avLst/>
          </a:prstGeom>
        </p:spPr>
      </p:pic>
    </p:spTree>
    <p:extLst>
      <p:ext uri="{BB962C8B-B14F-4D97-AF65-F5344CB8AC3E}">
        <p14:creationId xmlns:p14="http://schemas.microsoft.com/office/powerpoint/2010/main" val="2099664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5BE9-A10B-4430-840E-B350BAFB6EE9}"/>
              </a:ext>
            </a:extLst>
          </p:cNvPr>
          <p:cNvSpPr>
            <a:spLocks noGrp="1"/>
          </p:cNvSpPr>
          <p:nvPr>
            <p:ph type="title"/>
          </p:nvPr>
        </p:nvSpPr>
        <p:spPr>
          <a:xfrm>
            <a:off x="5536734" y="609600"/>
            <a:ext cx="3737268" cy="1320800"/>
          </a:xfrm>
        </p:spPr>
        <p:txBody>
          <a:bodyPr>
            <a:normAutofit/>
          </a:bodyPr>
          <a:lstStyle/>
          <a:p>
            <a:r>
              <a:rPr lang="de-AT" dirty="0"/>
              <a:t>AOK: Natural Science</a:t>
            </a:r>
          </a:p>
        </p:txBody>
      </p:sp>
      <p:sp>
        <p:nvSpPr>
          <p:cNvPr id="7" name="Content Placeholder 6">
            <a:extLst>
              <a:ext uri="{FF2B5EF4-FFF2-40B4-BE49-F238E27FC236}">
                <a16:creationId xmlns:a16="http://schemas.microsoft.com/office/drawing/2014/main" id="{62E0AF30-67FB-42BD-9CB6-A8B3350A0405}"/>
              </a:ext>
            </a:extLst>
          </p:cNvPr>
          <p:cNvSpPr>
            <a:spLocks noGrp="1"/>
          </p:cNvSpPr>
          <p:nvPr>
            <p:ph idx="1"/>
          </p:nvPr>
        </p:nvSpPr>
        <p:spPr>
          <a:xfrm>
            <a:off x="5209563" y="2160589"/>
            <a:ext cx="4064439" cy="3880773"/>
          </a:xfrm>
        </p:spPr>
        <p:txBody>
          <a:bodyPr>
            <a:normAutofit/>
          </a:bodyPr>
          <a:lstStyle/>
          <a:p>
            <a:r>
              <a:rPr lang="de-AT" dirty="0"/>
              <a:t>Sir Karl </a:t>
            </a:r>
            <a:r>
              <a:rPr lang="de-AT" dirty="0" err="1"/>
              <a:t>Popper‘s</a:t>
            </a:r>
            <a:r>
              <a:rPr lang="de-AT" dirty="0"/>
              <a:t> </a:t>
            </a:r>
            <a:r>
              <a:rPr lang="de-AT" dirty="0" err="1"/>
              <a:t>principle</a:t>
            </a:r>
            <a:r>
              <a:rPr lang="de-AT" dirty="0"/>
              <a:t> </a:t>
            </a:r>
            <a:r>
              <a:rPr lang="de-AT" dirty="0" err="1"/>
              <a:t>of</a:t>
            </a:r>
            <a:r>
              <a:rPr lang="de-AT" dirty="0"/>
              <a:t> </a:t>
            </a:r>
            <a:r>
              <a:rPr lang="de-AT" dirty="0" err="1"/>
              <a:t>falsification</a:t>
            </a:r>
            <a:endParaRPr lang="de-AT" dirty="0"/>
          </a:p>
          <a:p>
            <a:r>
              <a:rPr lang="de-AT" dirty="0"/>
              <a:t>Demonstration </a:t>
            </a:r>
            <a:r>
              <a:rPr lang="de-AT" dirty="0" err="1"/>
              <a:t>using</a:t>
            </a:r>
            <a:r>
              <a:rPr lang="de-AT" dirty="0"/>
              <a:t> </a:t>
            </a:r>
            <a:r>
              <a:rPr lang="de-AT" dirty="0" err="1"/>
              <a:t>playing</a:t>
            </a:r>
            <a:r>
              <a:rPr lang="de-AT" dirty="0"/>
              <a:t> </a:t>
            </a:r>
            <a:r>
              <a:rPr lang="de-AT" dirty="0" err="1"/>
              <a:t>cards</a:t>
            </a:r>
            <a:r>
              <a:rPr lang="de-AT" dirty="0"/>
              <a:t>.</a:t>
            </a:r>
          </a:p>
          <a:p>
            <a:endParaRPr lang="de-AT" dirty="0"/>
          </a:p>
          <a:p>
            <a:endParaRPr lang="de-AT" dirty="0"/>
          </a:p>
        </p:txBody>
      </p:sp>
      <p:pic>
        <p:nvPicPr>
          <p:cNvPr id="8" name="Content Placeholder 4">
            <a:extLst>
              <a:ext uri="{FF2B5EF4-FFF2-40B4-BE49-F238E27FC236}">
                <a16:creationId xmlns:a16="http://schemas.microsoft.com/office/drawing/2014/main" id="{EABF8F2A-28BB-4BD5-9B70-0ED68DBBD1F2}"/>
              </a:ext>
            </a:extLst>
          </p:cNvPr>
          <p:cNvPicPr>
            <a:picLocks noChangeAspect="1"/>
          </p:cNvPicPr>
          <p:nvPr/>
        </p:nvPicPr>
        <p:blipFill rotWithShape="1">
          <a:blip r:embed="rId2">
            <a:extLst>
              <a:ext uri="{28A0092B-C50C-407E-A947-70E740481C1C}">
                <a14:useLocalDpi xmlns:a14="http://schemas.microsoft.com/office/drawing/2010/main" val="0"/>
              </a:ext>
            </a:extLst>
          </a:blip>
          <a:srcRect t="847" r="-3" b="-3"/>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4" name="Isosceles Triangle 3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09100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BD85-DE26-48B3-9157-61D56967FBE8}"/>
              </a:ext>
            </a:extLst>
          </p:cNvPr>
          <p:cNvSpPr>
            <a:spLocks noGrp="1"/>
          </p:cNvSpPr>
          <p:nvPr>
            <p:ph type="title"/>
          </p:nvPr>
        </p:nvSpPr>
        <p:spPr/>
        <p:txBody>
          <a:bodyPr/>
          <a:lstStyle/>
          <a:p>
            <a:r>
              <a:rPr lang="de-AT" dirty="0"/>
              <a:t>AOK: </a:t>
            </a:r>
            <a:r>
              <a:rPr lang="de-AT" dirty="0" err="1"/>
              <a:t>Mathematics</a:t>
            </a:r>
            <a:endParaRPr lang="de-AT" dirty="0"/>
          </a:p>
        </p:txBody>
      </p:sp>
      <p:grpSp>
        <p:nvGrpSpPr>
          <p:cNvPr id="25" name="Group 24">
            <a:extLst>
              <a:ext uri="{FF2B5EF4-FFF2-40B4-BE49-F238E27FC236}">
                <a16:creationId xmlns:a16="http://schemas.microsoft.com/office/drawing/2014/main" id="{A1204057-2E98-4B78-A44E-FCD5B106F55E}"/>
              </a:ext>
            </a:extLst>
          </p:cNvPr>
          <p:cNvGrpSpPr/>
          <p:nvPr/>
        </p:nvGrpSpPr>
        <p:grpSpPr>
          <a:xfrm>
            <a:off x="795312" y="1877226"/>
            <a:ext cx="4180356" cy="2864989"/>
            <a:chOff x="1151248" y="3383411"/>
            <a:chExt cx="4180356" cy="2864989"/>
          </a:xfrm>
        </p:grpSpPr>
        <p:sp>
          <p:nvSpPr>
            <p:cNvPr id="4" name="Right Triangle 3">
              <a:extLst>
                <a:ext uri="{FF2B5EF4-FFF2-40B4-BE49-F238E27FC236}">
                  <a16:creationId xmlns:a16="http://schemas.microsoft.com/office/drawing/2014/main" id="{EDE142AB-CFA4-4AAB-B165-5AEAA96A4AC1}"/>
                </a:ext>
              </a:extLst>
            </p:cNvPr>
            <p:cNvSpPr/>
            <p:nvPr/>
          </p:nvSpPr>
          <p:spPr>
            <a:xfrm>
              <a:off x="2451604" y="3383411"/>
              <a:ext cx="2880000" cy="216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extBox 4">
              <a:extLst>
                <a:ext uri="{FF2B5EF4-FFF2-40B4-BE49-F238E27FC236}">
                  <a16:creationId xmlns:a16="http://schemas.microsoft.com/office/drawing/2014/main" id="{C6AF8CE8-86A8-4B45-B9B1-2EF9E1603B98}"/>
                </a:ext>
              </a:extLst>
            </p:cNvPr>
            <p:cNvSpPr txBox="1"/>
            <p:nvPr/>
          </p:nvSpPr>
          <p:spPr>
            <a:xfrm>
              <a:off x="1151248" y="4263469"/>
              <a:ext cx="1300356" cy="707886"/>
            </a:xfrm>
            <a:prstGeom prst="rect">
              <a:avLst/>
            </a:prstGeom>
            <a:noFill/>
          </p:spPr>
          <p:txBody>
            <a:bodyPr wrap="none" rtlCol="0">
              <a:spAutoFit/>
            </a:bodyPr>
            <a:lstStyle/>
            <a:p>
              <a:r>
                <a:rPr lang="de-AT" sz="4000" dirty="0"/>
                <a:t>a = 3</a:t>
              </a:r>
            </a:p>
          </p:txBody>
        </p:sp>
        <p:sp>
          <p:nvSpPr>
            <p:cNvPr id="6" name="TextBox 5">
              <a:extLst>
                <a:ext uri="{FF2B5EF4-FFF2-40B4-BE49-F238E27FC236}">
                  <a16:creationId xmlns:a16="http://schemas.microsoft.com/office/drawing/2014/main" id="{F6AEAD8D-D1AC-49C2-9D71-8A8CBF9C2B9E}"/>
                </a:ext>
              </a:extLst>
            </p:cNvPr>
            <p:cNvSpPr txBox="1"/>
            <p:nvPr/>
          </p:nvSpPr>
          <p:spPr>
            <a:xfrm>
              <a:off x="3154226" y="5540514"/>
              <a:ext cx="1316386" cy="707886"/>
            </a:xfrm>
            <a:prstGeom prst="rect">
              <a:avLst/>
            </a:prstGeom>
            <a:noFill/>
          </p:spPr>
          <p:txBody>
            <a:bodyPr wrap="none" rtlCol="0">
              <a:spAutoFit/>
            </a:bodyPr>
            <a:lstStyle/>
            <a:p>
              <a:r>
                <a:rPr lang="de-AT" sz="4000" dirty="0"/>
                <a:t>b = 4</a:t>
              </a:r>
            </a:p>
          </p:txBody>
        </p:sp>
        <p:sp>
          <p:nvSpPr>
            <p:cNvPr id="16" name="TextBox 15">
              <a:extLst>
                <a:ext uri="{FF2B5EF4-FFF2-40B4-BE49-F238E27FC236}">
                  <a16:creationId xmlns:a16="http://schemas.microsoft.com/office/drawing/2014/main" id="{39268DCE-C00C-4DB9-B73F-CFD035FDEDDF}"/>
                </a:ext>
              </a:extLst>
            </p:cNvPr>
            <p:cNvSpPr txBox="1"/>
            <p:nvPr/>
          </p:nvSpPr>
          <p:spPr>
            <a:xfrm>
              <a:off x="3751960" y="3754077"/>
              <a:ext cx="1204176" cy="707886"/>
            </a:xfrm>
            <a:prstGeom prst="rect">
              <a:avLst/>
            </a:prstGeom>
            <a:noFill/>
          </p:spPr>
          <p:txBody>
            <a:bodyPr wrap="none" rtlCol="0">
              <a:spAutoFit/>
            </a:bodyPr>
            <a:lstStyle/>
            <a:p>
              <a:r>
                <a:rPr lang="de-AT" sz="4000" dirty="0"/>
                <a:t>c = ?</a:t>
              </a:r>
            </a:p>
          </p:txBody>
        </p:sp>
      </p:grpSp>
      <p:grpSp>
        <p:nvGrpSpPr>
          <p:cNvPr id="24" name="Group 23">
            <a:extLst>
              <a:ext uri="{FF2B5EF4-FFF2-40B4-BE49-F238E27FC236}">
                <a16:creationId xmlns:a16="http://schemas.microsoft.com/office/drawing/2014/main" id="{13ADFD91-E239-405C-B873-B9BEB81A0023}"/>
              </a:ext>
            </a:extLst>
          </p:cNvPr>
          <p:cNvGrpSpPr/>
          <p:nvPr/>
        </p:nvGrpSpPr>
        <p:grpSpPr>
          <a:xfrm>
            <a:off x="6096000" y="526396"/>
            <a:ext cx="3321743" cy="4893647"/>
            <a:chOff x="5642030" y="2012506"/>
            <a:chExt cx="3321743" cy="4893647"/>
          </a:xfrm>
        </p:grpSpPr>
        <p:sp>
          <p:nvSpPr>
            <p:cNvPr id="7" name="TextBox 6">
              <a:extLst>
                <a:ext uri="{FF2B5EF4-FFF2-40B4-BE49-F238E27FC236}">
                  <a16:creationId xmlns:a16="http://schemas.microsoft.com/office/drawing/2014/main" id="{AAFCCB26-9F7B-40CB-BA29-41CCA3D69226}"/>
                </a:ext>
              </a:extLst>
            </p:cNvPr>
            <p:cNvSpPr txBox="1"/>
            <p:nvPr/>
          </p:nvSpPr>
          <p:spPr>
            <a:xfrm>
              <a:off x="5642030" y="2012506"/>
              <a:ext cx="3321743" cy="4893647"/>
            </a:xfrm>
            <a:prstGeom prst="rect">
              <a:avLst/>
            </a:prstGeom>
            <a:noFill/>
          </p:spPr>
          <p:txBody>
            <a:bodyPr wrap="none" rtlCol="0">
              <a:spAutoFit/>
            </a:bodyPr>
            <a:lstStyle/>
            <a:p>
              <a:r>
                <a:rPr lang="de-AT" sz="4000" dirty="0"/>
                <a:t>c² = a² + b²</a:t>
              </a:r>
            </a:p>
            <a:p>
              <a:r>
                <a:rPr lang="de-AT" sz="4000" dirty="0"/>
                <a:t>c =    3² + 4²</a:t>
              </a:r>
            </a:p>
            <a:p>
              <a:r>
                <a:rPr lang="de-AT" sz="4000" dirty="0"/>
                <a:t>c =    25</a:t>
              </a:r>
            </a:p>
            <a:p>
              <a:r>
                <a:rPr lang="de-AT" sz="4000" dirty="0"/>
                <a:t>c = 5 and -5</a:t>
              </a:r>
            </a:p>
            <a:p>
              <a:endParaRPr lang="de-AT" sz="2800" dirty="0"/>
            </a:p>
            <a:p>
              <a:r>
                <a:rPr lang="de-AT" sz="2800" dirty="0" err="1"/>
                <a:t>Is</a:t>
              </a:r>
              <a:r>
                <a:rPr lang="de-AT" sz="2800" dirty="0"/>
                <a:t> </a:t>
              </a:r>
              <a:r>
                <a:rPr lang="de-AT" sz="2800" dirty="0" err="1"/>
                <a:t>the</a:t>
              </a:r>
              <a:r>
                <a:rPr lang="de-AT" sz="2800" dirty="0"/>
                <a:t> </a:t>
              </a:r>
              <a:r>
                <a:rPr lang="de-AT" sz="2800" dirty="0" err="1"/>
                <a:t>answer</a:t>
              </a:r>
              <a:r>
                <a:rPr lang="de-AT" sz="2800" dirty="0"/>
                <a:t> -5 </a:t>
              </a:r>
            </a:p>
            <a:p>
              <a:r>
                <a:rPr lang="de-AT" sz="2800" dirty="0" err="1"/>
                <a:t>now</a:t>
              </a:r>
              <a:r>
                <a:rPr lang="de-AT" sz="2800" dirty="0"/>
                <a:t> </a:t>
              </a:r>
              <a:r>
                <a:rPr lang="de-AT" sz="2800" dirty="0" err="1"/>
                <a:t>correct</a:t>
              </a:r>
              <a:r>
                <a:rPr lang="de-AT" sz="2800" dirty="0"/>
                <a:t> </a:t>
              </a:r>
              <a:r>
                <a:rPr lang="de-AT" sz="2800" dirty="0" err="1"/>
                <a:t>or</a:t>
              </a:r>
              <a:r>
                <a:rPr lang="de-AT" sz="2800" dirty="0"/>
                <a:t> not?</a:t>
              </a:r>
            </a:p>
            <a:p>
              <a:endParaRPr lang="de-AT" sz="2800" dirty="0"/>
            </a:p>
            <a:p>
              <a:r>
                <a:rPr lang="de-AT" sz="4000" dirty="0"/>
                <a:t> </a:t>
              </a:r>
            </a:p>
          </p:txBody>
        </p:sp>
        <p:cxnSp>
          <p:nvCxnSpPr>
            <p:cNvPr id="9" name="Straight Connector 8">
              <a:extLst>
                <a:ext uri="{FF2B5EF4-FFF2-40B4-BE49-F238E27FC236}">
                  <a16:creationId xmlns:a16="http://schemas.microsoft.com/office/drawing/2014/main" id="{4180CCD0-A432-4ECA-8BA8-1B432014EBA5}"/>
                </a:ext>
              </a:extLst>
            </p:cNvPr>
            <p:cNvCxnSpPr/>
            <p:nvPr/>
          </p:nvCxnSpPr>
          <p:spPr>
            <a:xfrm>
              <a:off x="6550090" y="3004457"/>
              <a:ext cx="130834" cy="16795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DF06B1-3AC4-4988-88CF-02A33BCB6C49}"/>
                </a:ext>
              </a:extLst>
            </p:cNvPr>
            <p:cNvCxnSpPr>
              <a:cxnSpLocks/>
            </p:cNvCxnSpPr>
            <p:nvPr/>
          </p:nvCxnSpPr>
          <p:spPr>
            <a:xfrm flipV="1">
              <a:off x="6680924" y="2720392"/>
              <a:ext cx="105639" cy="452017"/>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1DE1AE-5BED-4F7D-A58F-C60697B6CF23}"/>
                </a:ext>
              </a:extLst>
            </p:cNvPr>
            <p:cNvCxnSpPr>
              <a:cxnSpLocks/>
            </p:cNvCxnSpPr>
            <p:nvPr/>
          </p:nvCxnSpPr>
          <p:spPr>
            <a:xfrm flipV="1">
              <a:off x="6786563" y="2729870"/>
              <a:ext cx="1909508" cy="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F7DC6B-0790-461E-9423-CAA0680607E7}"/>
                </a:ext>
              </a:extLst>
            </p:cNvPr>
            <p:cNvCxnSpPr>
              <a:cxnSpLocks/>
            </p:cNvCxnSpPr>
            <p:nvPr/>
          </p:nvCxnSpPr>
          <p:spPr>
            <a:xfrm>
              <a:off x="6550090" y="3596646"/>
              <a:ext cx="130834" cy="16795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B4D0F0F-033E-487A-9919-9037BAA0B5D4}"/>
                </a:ext>
              </a:extLst>
            </p:cNvPr>
            <p:cNvCxnSpPr>
              <a:cxnSpLocks/>
            </p:cNvCxnSpPr>
            <p:nvPr/>
          </p:nvCxnSpPr>
          <p:spPr>
            <a:xfrm flipV="1">
              <a:off x="6680924" y="3312581"/>
              <a:ext cx="105639" cy="452018"/>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17EEAD-AEFF-42F9-95A3-86C682519A7D}"/>
                </a:ext>
              </a:extLst>
            </p:cNvPr>
            <p:cNvCxnSpPr>
              <a:cxnSpLocks/>
            </p:cNvCxnSpPr>
            <p:nvPr/>
          </p:nvCxnSpPr>
          <p:spPr>
            <a:xfrm flipV="1">
              <a:off x="6786563" y="3322060"/>
              <a:ext cx="909637" cy="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D36DDD7F-9C3F-4128-AE63-8D95E21367DA}"/>
              </a:ext>
            </a:extLst>
          </p:cNvPr>
          <p:cNvPicPr>
            <a:picLocks noChangeAspect="1"/>
          </p:cNvPicPr>
          <p:nvPr/>
        </p:nvPicPr>
        <p:blipFill rotWithShape="1">
          <a:blip r:embed="rId2"/>
          <a:srcRect l="30952" t="4052" r="1510" b="73973"/>
          <a:stretch/>
        </p:blipFill>
        <p:spPr>
          <a:xfrm>
            <a:off x="988540" y="4811569"/>
            <a:ext cx="8534061" cy="1520036"/>
          </a:xfrm>
          <a:prstGeom prst="rect">
            <a:avLst/>
          </a:prstGeom>
        </p:spPr>
      </p:pic>
    </p:spTree>
    <p:extLst>
      <p:ext uri="{BB962C8B-B14F-4D97-AF65-F5344CB8AC3E}">
        <p14:creationId xmlns:p14="http://schemas.microsoft.com/office/powerpoint/2010/main" val="165378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D34A-7EC0-4797-94E0-F9FE04AFB0A5}"/>
              </a:ext>
            </a:extLst>
          </p:cNvPr>
          <p:cNvSpPr>
            <a:spLocks noGrp="1"/>
          </p:cNvSpPr>
          <p:nvPr>
            <p:ph type="title"/>
          </p:nvPr>
        </p:nvSpPr>
        <p:spPr/>
        <p:txBody>
          <a:bodyPr/>
          <a:lstStyle/>
          <a:p>
            <a:r>
              <a:rPr lang="de-AT" dirty="0"/>
              <a:t>Problems, </a:t>
            </a:r>
            <a:r>
              <a:rPr lang="de-AT" dirty="0" err="1"/>
              <a:t>Misconceptions</a:t>
            </a:r>
            <a:endParaRPr lang="de-AT" dirty="0"/>
          </a:p>
        </p:txBody>
      </p:sp>
      <p:sp>
        <p:nvSpPr>
          <p:cNvPr id="3" name="Content Placeholder 2">
            <a:extLst>
              <a:ext uri="{FF2B5EF4-FFF2-40B4-BE49-F238E27FC236}">
                <a16:creationId xmlns:a16="http://schemas.microsoft.com/office/drawing/2014/main" id="{CB9AA078-8B7C-4F62-8F62-5F5AF1727D80}"/>
              </a:ext>
            </a:extLst>
          </p:cNvPr>
          <p:cNvSpPr>
            <a:spLocks noGrp="1"/>
          </p:cNvSpPr>
          <p:nvPr>
            <p:ph idx="1"/>
          </p:nvPr>
        </p:nvSpPr>
        <p:spPr/>
        <p:txBody>
          <a:bodyPr>
            <a:normAutofit fontScale="85000" lnSpcReduction="10000"/>
          </a:bodyPr>
          <a:lstStyle/>
          <a:p>
            <a:r>
              <a:rPr lang="en-US" dirty="0"/>
              <a:t>Misunderstanding of AOK „History“. History is our current view of the past. How has this changed (or not changed) over the years? It is not simply an example of an event that happened in the past. </a:t>
            </a:r>
          </a:p>
          <a:p>
            <a:pPr lvl="1"/>
            <a:r>
              <a:rPr lang="en-US" dirty="0"/>
              <a:t>Good example: „I have seen the 9/11 attacks live on TV. How does my emotional involvement make me biased?“</a:t>
            </a:r>
          </a:p>
          <a:p>
            <a:pPr lvl="1"/>
            <a:r>
              <a:rPr lang="en-US" dirty="0"/>
              <a:t>Bad example: „People of the stone age.“ This is simply something that happened long time ago, but it is not our current view of it. </a:t>
            </a:r>
          </a:p>
          <a:p>
            <a:r>
              <a:rPr lang="en-US" dirty="0"/>
              <a:t>Misunderstanding of AOK „Human science“: It is the study of human behavior (psychology, maybe economics). It is not the study of the human body (medicine, biology).</a:t>
            </a:r>
          </a:p>
          <a:p>
            <a:r>
              <a:rPr lang="en-US" dirty="0"/>
              <a:t>Misunderstanding of WOK perception: This refers to sense perception (eyes, ears) and not on how a situation is perceived. Not: „I perceive this to be a difficult math problem.“</a:t>
            </a:r>
          </a:p>
          <a:p>
            <a:r>
              <a:rPr lang="en-US" dirty="0"/>
              <a:t>Misunderstanding of WOK logics: This is formal logics. Not: „It is logical that the sun is shining.“ This would be sense perception. Be careful of how words are used in everyday language compared to in TOK.</a:t>
            </a:r>
          </a:p>
        </p:txBody>
      </p:sp>
    </p:spTree>
    <p:extLst>
      <p:ext uri="{BB962C8B-B14F-4D97-AF65-F5344CB8AC3E}">
        <p14:creationId xmlns:p14="http://schemas.microsoft.com/office/powerpoint/2010/main" val="401115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D34A-7EC0-4797-94E0-F9FE04AFB0A5}"/>
              </a:ext>
            </a:extLst>
          </p:cNvPr>
          <p:cNvSpPr>
            <a:spLocks noGrp="1"/>
          </p:cNvSpPr>
          <p:nvPr>
            <p:ph type="title"/>
          </p:nvPr>
        </p:nvSpPr>
        <p:spPr/>
        <p:txBody>
          <a:bodyPr>
            <a:normAutofit fontScale="90000"/>
          </a:bodyPr>
          <a:lstStyle/>
          <a:p>
            <a:r>
              <a:rPr lang="de-AT" dirty="0" err="1"/>
              <a:t>Why</a:t>
            </a:r>
            <a:r>
              <a:rPr lang="de-AT" dirty="0"/>
              <a:t> </a:t>
            </a:r>
            <a:r>
              <a:rPr lang="de-AT" dirty="0" err="1"/>
              <a:t>writing</a:t>
            </a:r>
            <a:r>
              <a:rPr lang="de-AT" dirty="0"/>
              <a:t> </a:t>
            </a:r>
            <a:r>
              <a:rPr lang="de-AT" dirty="0" err="1"/>
              <a:t>the</a:t>
            </a:r>
            <a:r>
              <a:rPr lang="de-AT" dirty="0"/>
              <a:t> TOK Essay (and </a:t>
            </a:r>
            <a:r>
              <a:rPr lang="de-AT" dirty="0" err="1"/>
              <a:t>other</a:t>
            </a:r>
            <a:r>
              <a:rPr lang="de-AT" dirty="0"/>
              <a:t> </a:t>
            </a:r>
            <a:r>
              <a:rPr lang="de-AT" dirty="0" err="1"/>
              <a:t>essays</a:t>
            </a:r>
            <a:r>
              <a:rPr lang="de-AT" dirty="0"/>
              <a:t>) </a:t>
            </a:r>
            <a:r>
              <a:rPr lang="de-AT" dirty="0" err="1"/>
              <a:t>is</a:t>
            </a:r>
            <a:r>
              <a:rPr lang="de-AT" dirty="0"/>
              <a:t> </a:t>
            </a:r>
            <a:r>
              <a:rPr lang="de-AT" dirty="0" err="1"/>
              <a:t>especially</a:t>
            </a:r>
            <a:r>
              <a:rPr lang="de-AT" dirty="0"/>
              <a:t> </a:t>
            </a:r>
            <a:r>
              <a:rPr lang="de-AT" dirty="0" err="1"/>
              <a:t>difficult</a:t>
            </a:r>
            <a:r>
              <a:rPr lang="de-AT" dirty="0"/>
              <a:t> </a:t>
            </a:r>
            <a:r>
              <a:rPr lang="de-AT" dirty="0" err="1"/>
              <a:t>for</a:t>
            </a:r>
            <a:r>
              <a:rPr lang="de-AT" dirty="0"/>
              <a:t> Austrian </a:t>
            </a:r>
            <a:r>
              <a:rPr lang="de-AT" dirty="0" err="1"/>
              <a:t>students</a:t>
            </a:r>
            <a:endParaRPr lang="de-AT" dirty="0"/>
          </a:p>
        </p:txBody>
      </p:sp>
      <p:sp>
        <p:nvSpPr>
          <p:cNvPr id="3" name="Content Placeholder 2">
            <a:extLst>
              <a:ext uri="{FF2B5EF4-FFF2-40B4-BE49-F238E27FC236}">
                <a16:creationId xmlns:a16="http://schemas.microsoft.com/office/drawing/2014/main" id="{CB9AA078-8B7C-4F62-8F62-5F5AF1727D80}"/>
              </a:ext>
            </a:extLst>
          </p:cNvPr>
          <p:cNvSpPr>
            <a:spLocks noGrp="1"/>
          </p:cNvSpPr>
          <p:nvPr>
            <p:ph idx="1"/>
          </p:nvPr>
        </p:nvSpPr>
        <p:spPr>
          <a:xfrm>
            <a:off x="677334" y="2160589"/>
            <a:ext cx="8826174" cy="4326180"/>
          </a:xfrm>
        </p:spPr>
        <p:txBody>
          <a:bodyPr>
            <a:normAutofit fontScale="85000" lnSpcReduction="20000"/>
          </a:bodyPr>
          <a:lstStyle/>
          <a:p>
            <a:r>
              <a:rPr lang="en-US" dirty="0"/>
              <a:t>Different essay writing traditions: In simple words, so far we placed a very strong emphasis on grammar and spelling and not so much on structure, arguments and supporting examples, which are important for the IB. The </a:t>
            </a:r>
            <a:r>
              <a:rPr lang="en-US" dirty="0" err="1"/>
              <a:t>neue</a:t>
            </a:r>
            <a:r>
              <a:rPr lang="en-US" dirty="0"/>
              <a:t> </a:t>
            </a:r>
            <a:r>
              <a:rPr lang="en-US" dirty="0" err="1"/>
              <a:t>Reifeprüfung</a:t>
            </a:r>
            <a:r>
              <a:rPr lang="en-US" dirty="0"/>
              <a:t> has made it better, but it is still a very far away from what the standard of the IB is.</a:t>
            </a:r>
          </a:p>
          <a:p>
            <a:r>
              <a:rPr lang="en-US" dirty="0"/>
              <a:t>Different essay writing traditions between Austria/Germany and the Anglo-American tradition: Philosophy essays in the German speaking world were traditionally closely linked to literature („</a:t>
            </a:r>
            <a:r>
              <a:rPr lang="en-US" dirty="0" err="1"/>
              <a:t>literarisch</a:t>
            </a:r>
            <a:r>
              <a:rPr lang="en-US" dirty="0"/>
              <a:t>“). Simplified: Fancy, eloquent language was considered good. „Who cares about paragraphs.“ The TOK essay is much more analytical, structured. The TOK essay is not creative writing!</a:t>
            </a:r>
          </a:p>
          <a:p>
            <a:r>
              <a:rPr lang="en-US" dirty="0"/>
              <a:t>LISA German teacher A: „Die </a:t>
            </a:r>
            <a:r>
              <a:rPr lang="en-US" dirty="0" err="1"/>
              <a:t>Beherrschung</a:t>
            </a:r>
            <a:r>
              <a:rPr lang="en-US" dirty="0"/>
              <a:t> der </a:t>
            </a:r>
            <a:r>
              <a:rPr lang="en-US" dirty="0" err="1"/>
              <a:t>deutschen</a:t>
            </a:r>
            <a:r>
              <a:rPr lang="en-US" dirty="0"/>
              <a:t> </a:t>
            </a:r>
            <a:r>
              <a:rPr lang="en-US" dirty="0" err="1"/>
              <a:t>Sprache</a:t>
            </a:r>
            <a:r>
              <a:rPr lang="en-US" dirty="0"/>
              <a:t> war </a:t>
            </a:r>
            <a:r>
              <a:rPr lang="en-US" dirty="0" err="1"/>
              <a:t>historisch</a:t>
            </a:r>
            <a:r>
              <a:rPr lang="en-US" dirty="0"/>
              <a:t> </a:t>
            </a:r>
            <a:r>
              <a:rPr lang="en-US" dirty="0" err="1"/>
              <a:t>gesehen</a:t>
            </a:r>
            <a:r>
              <a:rPr lang="en-US" dirty="0"/>
              <a:t> </a:t>
            </a:r>
            <a:r>
              <a:rPr lang="en-US" dirty="0" err="1"/>
              <a:t>immer</a:t>
            </a:r>
            <a:r>
              <a:rPr lang="en-US" dirty="0"/>
              <a:t> </a:t>
            </a:r>
            <a:r>
              <a:rPr lang="en-US" dirty="0" err="1"/>
              <a:t>ein</a:t>
            </a:r>
            <a:r>
              <a:rPr lang="en-US" dirty="0"/>
              <a:t> </a:t>
            </a:r>
            <a:r>
              <a:rPr lang="en-US" dirty="0" err="1"/>
              <a:t>Klassenunterscheidungsmerkmal</a:t>
            </a:r>
            <a:r>
              <a:rPr lang="en-US" dirty="0"/>
              <a:t>.“ – Simplified: The purpose of the German language was not to communicate but to make you appear smart, so that you can say that you belong to the upper class. </a:t>
            </a:r>
          </a:p>
          <a:p>
            <a:r>
              <a:rPr lang="en-US" dirty="0"/>
              <a:t>LISA German teacher B: „Es </a:t>
            </a:r>
            <a:r>
              <a:rPr lang="en-US" dirty="0" err="1"/>
              <a:t>ist</a:t>
            </a:r>
            <a:r>
              <a:rPr lang="en-US" dirty="0"/>
              <a:t> </a:t>
            </a:r>
            <a:r>
              <a:rPr lang="en-US" dirty="0" err="1"/>
              <a:t>unglaublich</a:t>
            </a:r>
            <a:r>
              <a:rPr lang="en-US" dirty="0"/>
              <a:t> was das IB </a:t>
            </a:r>
            <a:r>
              <a:rPr lang="en-US" dirty="0" err="1"/>
              <a:t>alles</a:t>
            </a:r>
            <a:r>
              <a:rPr lang="en-US" dirty="0"/>
              <a:t> </a:t>
            </a:r>
            <a:r>
              <a:rPr lang="en-US" dirty="0" err="1"/>
              <a:t>durchgehen</a:t>
            </a:r>
            <a:r>
              <a:rPr lang="en-US" dirty="0"/>
              <a:t> </a:t>
            </a:r>
            <a:r>
              <a:rPr lang="en-US" dirty="0" err="1"/>
              <a:t>lässt</a:t>
            </a:r>
            <a:r>
              <a:rPr lang="en-US" dirty="0"/>
              <a:t>. Bei </a:t>
            </a:r>
            <a:r>
              <a:rPr lang="en-US" dirty="0" err="1"/>
              <a:t>uns</a:t>
            </a:r>
            <a:r>
              <a:rPr lang="en-US" dirty="0"/>
              <a:t> </a:t>
            </a:r>
            <a:r>
              <a:rPr lang="en-US" dirty="0" err="1"/>
              <a:t>wäre</a:t>
            </a:r>
            <a:r>
              <a:rPr lang="en-US" dirty="0"/>
              <a:t> das </a:t>
            </a:r>
            <a:r>
              <a:rPr lang="en-US" dirty="0" err="1"/>
              <a:t>schon</a:t>
            </a:r>
            <a:r>
              <a:rPr lang="en-US" dirty="0"/>
              <a:t> </a:t>
            </a:r>
            <a:r>
              <a:rPr lang="en-US" dirty="0" err="1"/>
              <a:t>längst</a:t>
            </a:r>
            <a:r>
              <a:rPr lang="en-US" dirty="0"/>
              <a:t> </a:t>
            </a:r>
            <a:r>
              <a:rPr lang="en-US" dirty="0" err="1"/>
              <a:t>ein</a:t>
            </a:r>
            <a:r>
              <a:rPr lang="en-US" dirty="0"/>
              <a:t> </a:t>
            </a:r>
            <a:r>
              <a:rPr lang="en-US" dirty="0" err="1"/>
              <a:t>nicht</a:t>
            </a:r>
            <a:r>
              <a:rPr lang="en-US" dirty="0"/>
              <a:t> </a:t>
            </a:r>
            <a:r>
              <a:rPr lang="en-US" dirty="0" err="1"/>
              <a:t>genügend</a:t>
            </a:r>
            <a:r>
              <a:rPr lang="en-US" dirty="0"/>
              <a:t>.“ (</a:t>
            </a:r>
            <a:r>
              <a:rPr lang="en-US" dirty="0" err="1"/>
              <a:t>im</a:t>
            </a:r>
            <a:r>
              <a:rPr lang="en-US" dirty="0"/>
              <a:t> </a:t>
            </a:r>
            <a:r>
              <a:rPr lang="en-US" dirty="0" err="1"/>
              <a:t>Bezug</a:t>
            </a:r>
            <a:r>
              <a:rPr lang="en-US" dirty="0"/>
              <a:t> </a:t>
            </a:r>
            <a:r>
              <a:rPr lang="en-US" dirty="0" err="1"/>
              <a:t>zur</a:t>
            </a:r>
            <a:r>
              <a:rPr lang="en-US" dirty="0"/>
              <a:t> </a:t>
            </a:r>
            <a:r>
              <a:rPr lang="en-US" dirty="0" err="1"/>
              <a:t>Rechtschreibung</a:t>
            </a:r>
            <a:r>
              <a:rPr lang="en-US" dirty="0"/>
              <a:t>, Grammatik). The IB places a </a:t>
            </a:r>
            <a:r>
              <a:rPr lang="en-US" b="1" dirty="0"/>
              <a:t>much stronger </a:t>
            </a:r>
            <a:r>
              <a:rPr lang="en-US" dirty="0"/>
              <a:t>emphasis on communication than on technical language aspects.</a:t>
            </a:r>
          </a:p>
          <a:p>
            <a:r>
              <a:rPr lang="en-US" dirty="0"/>
              <a:t>English is a second language for most. They can not express themselves as </a:t>
            </a:r>
            <a:r>
              <a:rPr lang="en-US" dirty="0" err="1"/>
              <a:t>acurately</a:t>
            </a:r>
            <a:r>
              <a:rPr lang="en-US" dirty="0"/>
              <a:t> as native speakers and will cover their insecurity by using long, winding, complex sentences that do not communicate their point clearly.</a:t>
            </a:r>
          </a:p>
          <a:p>
            <a:endParaRPr lang="en-US" dirty="0"/>
          </a:p>
        </p:txBody>
      </p:sp>
    </p:spTree>
    <p:extLst>
      <p:ext uri="{BB962C8B-B14F-4D97-AF65-F5344CB8AC3E}">
        <p14:creationId xmlns:p14="http://schemas.microsoft.com/office/powerpoint/2010/main" val="995544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D34A-7EC0-4797-94E0-F9FE04AFB0A5}"/>
              </a:ext>
            </a:extLst>
          </p:cNvPr>
          <p:cNvSpPr>
            <a:spLocks noGrp="1"/>
          </p:cNvSpPr>
          <p:nvPr>
            <p:ph type="title"/>
          </p:nvPr>
        </p:nvSpPr>
        <p:spPr/>
        <p:txBody>
          <a:bodyPr>
            <a:normAutofit fontScale="90000"/>
          </a:bodyPr>
          <a:lstStyle/>
          <a:p>
            <a:r>
              <a:rPr lang="de-AT" dirty="0" err="1"/>
              <a:t>Why</a:t>
            </a:r>
            <a:r>
              <a:rPr lang="de-AT" dirty="0"/>
              <a:t> </a:t>
            </a:r>
            <a:r>
              <a:rPr lang="de-AT" dirty="0" err="1"/>
              <a:t>writing</a:t>
            </a:r>
            <a:r>
              <a:rPr lang="de-AT" dirty="0"/>
              <a:t> </a:t>
            </a:r>
            <a:r>
              <a:rPr lang="de-AT" dirty="0" err="1"/>
              <a:t>the</a:t>
            </a:r>
            <a:r>
              <a:rPr lang="de-AT" dirty="0"/>
              <a:t> TOK Essay (and </a:t>
            </a:r>
            <a:r>
              <a:rPr lang="de-AT" dirty="0" err="1"/>
              <a:t>other</a:t>
            </a:r>
            <a:r>
              <a:rPr lang="de-AT" dirty="0"/>
              <a:t> </a:t>
            </a:r>
            <a:r>
              <a:rPr lang="de-AT" dirty="0" err="1"/>
              <a:t>essays</a:t>
            </a:r>
            <a:r>
              <a:rPr lang="de-AT" dirty="0"/>
              <a:t>) </a:t>
            </a:r>
            <a:r>
              <a:rPr lang="de-AT" dirty="0" err="1"/>
              <a:t>is</a:t>
            </a:r>
            <a:r>
              <a:rPr lang="de-AT" dirty="0"/>
              <a:t> </a:t>
            </a:r>
            <a:r>
              <a:rPr lang="de-AT" dirty="0" err="1"/>
              <a:t>especially</a:t>
            </a:r>
            <a:r>
              <a:rPr lang="de-AT" dirty="0"/>
              <a:t> </a:t>
            </a:r>
            <a:r>
              <a:rPr lang="de-AT" dirty="0" err="1"/>
              <a:t>difficult</a:t>
            </a:r>
            <a:r>
              <a:rPr lang="de-AT" dirty="0"/>
              <a:t> </a:t>
            </a:r>
            <a:r>
              <a:rPr lang="de-AT" dirty="0" err="1"/>
              <a:t>for</a:t>
            </a:r>
            <a:r>
              <a:rPr lang="de-AT" dirty="0"/>
              <a:t> Austrian </a:t>
            </a:r>
            <a:r>
              <a:rPr lang="de-AT" dirty="0" err="1"/>
              <a:t>students</a:t>
            </a:r>
            <a:endParaRPr lang="de-AT" dirty="0"/>
          </a:p>
        </p:txBody>
      </p:sp>
      <p:sp>
        <p:nvSpPr>
          <p:cNvPr id="3" name="Content Placeholder 2">
            <a:extLst>
              <a:ext uri="{FF2B5EF4-FFF2-40B4-BE49-F238E27FC236}">
                <a16:creationId xmlns:a16="http://schemas.microsoft.com/office/drawing/2014/main" id="{CB9AA078-8B7C-4F62-8F62-5F5AF1727D80}"/>
              </a:ext>
            </a:extLst>
          </p:cNvPr>
          <p:cNvSpPr>
            <a:spLocks noGrp="1"/>
          </p:cNvSpPr>
          <p:nvPr>
            <p:ph idx="1"/>
          </p:nvPr>
        </p:nvSpPr>
        <p:spPr>
          <a:xfrm>
            <a:off x="677333" y="1711569"/>
            <a:ext cx="9693681" cy="4329793"/>
          </a:xfrm>
        </p:spPr>
        <p:txBody>
          <a:bodyPr>
            <a:normAutofit/>
          </a:bodyPr>
          <a:lstStyle/>
          <a:p>
            <a:r>
              <a:rPr lang="de-AT" dirty="0" err="1"/>
              <a:t>Students</a:t>
            </a:r>
            <a:r>
              <a:rPr lang="de-AT" dirty="0"/>
              <a:t> </a:t>
            </a:r>
            <a:r>
              <a:rPr lang="de-AT" dirty="0" err="1"/>
              <a:t>are</a:t>
            </a:r>
            <a:r>
              <a:rPr lang="de-AT" dirty="0"/>
              <a:t> </a:t>
            </a:r>
            <a:r>
              <a:rPr lang="de-AT" dirty="0" err="1"/>
              <a:t>conditioned</a:t>
            </a:r>
            <a:r>
              <a:rPr lang="de-AT" dirty="0"/>
              <a:t> </a:t>
            </a:r>
            <a:r>
              <a:rPr lang="de-AT" dirty="0" err="1"/>
              <a:t>from</a:t>
            </a:r>
            <a:r>
              <a:rPr lang="de-AT" dirty="0"/>
              <a:t> </a:t>
            </a:r>
            <a:r>
              <a:rPr lang="de-AT" dirty="0" err="1"/>
              <a:t>the</a:t>
            </a:r>
            <a:r>
              <a:rPr lang="de-AT" dirty="0"/>
              <a:t> Schularbeiten </a:t>
            </a:r>
            <a:r>
              <a:rPr lang="de-AT" dirty="0" err="1"/>
              <a:t>to</a:t>
            </a:r>
            <a:r>
              <a:rPr lang="de-AT" dirty="0"/>
              <a:t> </a:t>
            </a:r>
            <a:r>
              <a:rPr lang="de-AT" dirty="0" err="1"/>
              <a:t>start</a:t>
            </a:r>
            <a:r>
              <a:rPr lang="de-AT" dirty="0"/>
              <a:t> </a:t>
            </a:r>
            <a:r>
              <a:rPr lang="de-AT" dirty="0" err="1"/>
              <a:t>writing</a:t>
            </a:r>
            <a:r>
              <a:rPr lang="de-AT" dirty="0"/>
              <a:t> </a:t>
            </a:r>
            <a:r>
              <a:rPr lang="de-AT" dirty="0" err="1"/>
              <a:t>without</a:t>
            </a:r>
            <a:r>
              <a:rPr lang="de-AT" dirty="0"/>
              <a:t> </a:t>
            </a:r>
            <a:r>
              <a:rPr lang="de-AT" dirty="0" err="1"/>
              <a:t>first</a:t>
            </a:r>
            <a:r>
              <a:rPr lang="de-AT" dirty="0"/>
              <a:t> </a:t>
            </a:r>
            <a:r>
              <a:rPr lang="de-AT" dirty="0" err="1"/>
              <a:t>planning</a:t>
            </a:r>
            <a:r>
              <a:rPr lang="de-AT" dirty="0"/>
              <a:t> out </a:t>
            </a:r>
            <a:r>
              <a:rPr lang="de-AT" dirty="0" err="1"/>
              <a:t>the</a:t>
            </a:r>
            <a:r>
              <a:rPr lang="de-AT" dirty="0"/>
              <a:t> </a:t>
            </a:r>
            <a:r>
              <a:rPr lang="de-AT" dirty="0" err="1"/>
              <a:t>paragraphs</a:t>
            </a:r>
            <a:r>
              <a:rPr lang="de-AT" dirty="0"/>
              <a:t>. This </a:t>
            </a:r>
            <a:r>
              <a:rPr lang="de-AT" dirty="0" err="1"/>
              <a:t>has</a:t>
            </a:r>
            <a:r>
              <a:rPr lang="de-AT" dirty="0"/>
              <a:t> a </a:t>
            </a:r>
            <a:r>
              <a:rPr lang="de-AT" dirty="0" err="1"/>
              <a:t>name</a:t>
            </a:r>
            <a:r>
              <a:rPr lang="de-AT" dirty="0"/>
              <a:t>. </a:t>
            </a:r>
            <a:r>
              <a:rPr lang="de-AT" dirty="0" err="1"/>
              <a:t>It</a:t>
            </a:r>
            <a:r>
              <a:rPr lang="de-AT" dirty="0"/>
              <a:t> </a:t>
            </a:r>
            <a:r>
              <a:rPr lang="de-AT" dirty="0" err="1"/>
              <a:t>is</a:t>
            </a:r>
            <a:r>
              <a:rPr lang="de-AT" dirty="0"/>
              <a:t> </a:t>
            </a:r>
            <a:r>
              <a:rPr lang="de-AT" dirty="0" err="1"/>
              <a:t>called</a:t>
            </a:r>
            <a:r>
              <a:rPr lang="de-AT" dirty="0"/>
              <a:t> „</a:t>
            </a:r>
            <a:r>
              <a:rPr lang="de-AT" dirty="0" err="1"/>
              <a:t>train</a:t>
            </a:r>
            <a:r>
              <a:rPr lang="de-AT" dirty="0"/>
              <a:t> </a:t>
            </a:r>
            <a:r>
              <a:rPr lang="de-AT" dirty="0" err="1"/>
              <a:t>of</a:t>
            </a:r>
            <a:r>
              <a:rPr lang="de-AT" dirty="0"/>
              <a:t> </a:t>
            </a:r>
            <a:r>
              <a:rPr lang="de-AT" dirty="0" err="1"/>
              <a:t>thought</a:t>
            </a:r>
            <a:r>
              <a:rPr lang="de-AT" dirty="0"/>
              <a:t> </a:t>
            </a:r>
            <a:r>
              <a:rPr lang="de-AT" dirty="0" err="1"/>
              <a:t>writing</a:t>
            </a:r>
            <a:r>
              <a:rPr lang="de-AT" dirty="0"/>
              <a:t>“. This </a:t>
            </a:r>
            <a:r>
              <a:rPr lang="de-AT" dirty="0" err="1"/>
              <a:t>is</a:t>
            </a:r>
            <a:r>
              <a:rPr lang="de-AT" dirty="0"/>
              <a:t> a </a:t>
            </a:r>
            <a:r>
              <a:rPr lang="de-AT" dirty="0" err="1"/>
              <a:t>disaster</a:t>
            </a:r>
            <a:r>
              <a:rPr lang="de-AT" dirty="0"/>
              <a:t> </a:t>
            </a:r>
            <a:r>
              <a:rPr lang="de-AT" dirty="0" err="1"/>
              <a:t>for</a:t>
            </a:r>
            <a:r>
              <a:rPr lang="de-AT" dirty="0"/>
              <a:t> TOK </a:t>
            </a:r>
            <a:r>
              <a:rPr lang="de-AT" dirty="0" err="1"/>
              <a:t>as</a:t>
            </a:r>
            <a:r>
              <a:rPr lang="de-AT" dirty="0"/>
              <a:t> </a:t>
            </a:r>
            <a:r>
              <a:rPr lang="de-AT" dirty="0" err="1"/>
              <a:t>students</a:t>
            </a:r>
            <a:r>
              <a:rPr lang="de-AT" dirty="0"/>
              <a:t> </a:t>
            </a:r>
            <a:r>
              <a:rPr lang="de-AT" dirty="0" err="1"/>
              <a:t>might</a:t>
            </a:r>
            <a:r>
              <a:rPr lang="de-AT" dirty="0"/>
              <a:t> </a:t>
            </a:r>
            <a:r>
              <a:rPr lang="de-AT" dirty="0" err="1"/>
              <a:t>contradict</a:t>
            </a:r>
            <a:r>
              <a:rPr lang="de-AT" dirty="0"/>
              <a:t> </a:t>
            </a:r>
            <a:r>
              <a:rPr lang="de-AT" dirty="0" err="1"/>
              <a:t>themselves</a:t>
            </a:r>
            <a:r>
              <a:rPr lang="de-AT" dirty="0"/>
              <a:t>. The TOK </a:t>
            </a:r>
            <a:r>
              <a:rPr lang="de-AT" dirty="0" err="1"/>
              <a:t>essay</a:t>
            </a:r>
            <a:r>
              <a:rPr lang="de-AT" dirty="0"/>
              <a:t> </a:t>
            </a:r>
            <a:r>
              <a:rPr lang="de-AT" dirty="0" err="1"/>
              <a:t>is</a:t>
            </a:r>
            <a:r>
              <a:rPr lang="de-AT" dirty="0"/>
              <a:t> a different „Textsorte“.</a:t>
            </a:r>
          </a:p>
          <a:p>
            <a:pPr marL="0" indent="0">
              <a:buNone/>
            </a:pPr>
            <a:r>
              <a:rPr lang="de-AT" b="1" dirty="0"/>
              <a:t>Train </a:t>
            </a:r>
            <a:r>
              <a:rPr lang="de-AT" b="1" dirty="0" err="1"/>
              <a:t>of</a:t>
            </a:r>
            <a:r>
              <a:rPr lang="de-AT" b="1" dirty="0"/>
              <a:t> </a:t>
            </a:r>
            <a:r>
              <a:rPr lang="de-AT" b="1" dirty="0" err="1"/>
              <a:t>thought</a:t>
            </a:r>
            <a:r>
              <a:rPr lang="de-AT" b="1" dirty="0"/>
              <a:t> (</a:t>
            </a:r>
            <a:r>
              <a:rPr lang="de-AT" b="1" dirty="0" err="1"/>
              <a:t>bad</a:t>
            </a:r>
            <a:r>
              <a:rPr lang="de-AT" b="1" dirty="0"/>
              <a:t> </a:t>
            </a:r>
            <a:r>
              <a:rPr lang="de-AT" b="1" dirty="0" err="1"/>
              <a:t>for</a:t>
            </a:r>
            <a:r>
              <a:rPr lang="de-AT" b="1" dirty="0"/>
              <a:t> TOK)					Structured (</a:t>
            </a:r>
            <a:r>
              <a:rPr lang="de-AT" b="1" dirty="0" err="1"/>
              <a:t>good</a:t>
            </a:r>
            <a:r>
              <a:rPr lang="de-AT" b="1" dirty="0"/>
              <a:t> </a:t>
            </a:r>
            <a:r>
              <a:rPr lang="de-AT" b="1" dirty="0" err="1"/>
              <a:t>for</a:t>
            </a:r>
            <a:r>
              <a:rPr lang="de-AT" b="1" dirty="0"/>
              <a:t> TOK)</a:t>
            </a:r>
          </a:p>
        </p:txBody>
      </p:sp>
      <p:sp>
        <p:nvSpPr>
          <p:cNvPr id="7" name="Rectangle 6">
            <a:extLst>
              <a:ext uri="{FF2B5EF4-FFF2-40B4-BE49-F238E27FC236}">
                <a16:creationId xmlns:a16="http://schemas.microsoft.com/office/drawing/2014/main" id="{C527D22D-9917-4B2E-8151-FF40812E7F93}"/>
              </a:ext>
            </a:extLst>
          </p:cNvPr>
          <p:cNvSpPr/>
          <p:nvPr/>
        </p:nvSpPr>
        <p:spPr>
          <a:xfrm>
            <a:off x="1094155" y="3429001"/>
            <a:ext cx="2102337" cy="3237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AT" sz="1600" b="1" dirty="0"/>
              <a:t>A </a:t>
            </a:r>
            <a:r>
              <a:rPr lang="de-AT" sz="1600" b="1" dirty="0" err="1"/>
              <a:t>vague</a:t>
            </a:r>
            <a:r>
              <a:rPr lang="de-AT" sz="1600" b="1" dirty="0"/>
              <a:t> </a:t>
            </a:r>
            <a:r>
              <a:rPr lang="de-AT" sz="1600" b="1" dirty="0" err="1"/>
              <a:t>idea</a:t>
            </a:r>
            <a:endParaRPr lang="de-AT" sz="1600" b="1" dirty="0"/>
          </a:p>
          <a:p>
            <a:pPr algn="ctr"/>
            <a:endParaRPr lang="de-AT" sz="1600" b="1" dirty="0"/>
          </a:p>
          <a:p>
            <a:pPr algn="ctr"/>
            <a:endParaRPr lang="de-AT" sz="1600" b="1" dirty="0"/>
          </a:p>
          <a:p>
            <a:pPr algn="ctr"/>
            <a:endParaRPr lang="de-AT" sz="1600" b="1" dirty="0"/>
          </a:p>
          <a:p>
            <a:pPr algn="ctr"/>
            <a:endParaRPr lang="de-AT" sz="1600" b="1" dirty="0"/>
          </a:p>
          <a:p>
            <a:pPr algn="ctr"/>
            <a:r>
              <a:rPr lang="de-AT" sz="1600" b="1" dirty="0" err="1"/>
              <a:t>Is</a:t>
            </a:r>
            <a:r>
              <a:rPr lang="de-AT" sz="1600" b="1" dirty="0"/>
              <a:t> </a:t>
            </a:r>
            <a:r>
              <a:rPr lang="de-AT" sz="1600" b="1" dirty="0" err="1"/>
              <a:t>developed</a:t>
            </a:r>
            <a:r>
              <a:rPr lang="de-AT" sz="1600" b="1" dirty="0"/>
              <a:t> </a:t>
            </a:r>
            <a:r>
              <a:rPr lang="de-AT" sz="1600" b="1" dirty="0" err="1"/>
              <a:t>into</a:t>
            </a:r>
            <a:endParaRPr lang="de-AT" sz="1600" b="1" dirty="0"/>
          </a:p>
          <a:p>
            <a:pPr algn="ctr"/>
            <a:endParaRPr lang="de-AT" sz="1600" b="1" dirty="0"/>
          </a:p>
          <a:p>
            <a:pPr algn="ctr"/>
            <a:endParaRPr lang="de-AT" sz="1600" b="1" dirty="0"/>
          </a:p>
          <a:p>
            <a:pPr algn="ctr"/>
            <a:endParaRPr lang="de-AT" sz="1600" b="1" dirty="0"/>
          </a:p>
          <a:p>
            <a:pPr algn="ctr"/>
            <a:r>
              <a:rPr lang="de-AT" sz="1600" b="1" dirty="0"/>
              <a:t>A final </a:t>
            </a:r>
            <a:r>
              <a:rPr lang="de-AT" sz="1600" b="1" dirty="0" err="1"/>
              <a:t>conclusion</a:t>
            </a:r>
            <a:r>
              <a:rPr lang="de-AT" sz="1600" b="1" dirty="0"/>
              <a:t>: </a:t>
            </a:r>
            <a:r>
              <a:rPr lang="de-AT" sz="1600" b="1" dirty="0" err="1"/>
              <a:t>the</a:t>
            </a:r>
            <a:r>
              <a:rPr lang="de-AT" sz="1600" b="1" dirty="0"/>
              <a:t> </a:t>
            </a:r>
            <a:r>
              <a:rPr lang="de-AT" sz="1600" b="1" u="sng" dirty="0" err="1"/>
              <a:t>answer</a:t>
            </a:r>
            <a:endParaRPr lang="de-AT" sz="1600" b="1" u="sng" dirty="0"/>
          </a:p>
          <a:p>
            <a:pPr algn="ctr"/>
            <a:r>
              <a:rPr lang="de-AT" sz="1200" b="1" dirty="0"/>
              <a:t>(</a:t>
            </a:r>
            <a:r>
              <a:rPr lang="de-AT" sz="1200" b="1" dirty="0" err="1"/>
              <a:t>during</a:t>
            </a:r>
            <a:r>
              <a:rPr lang="de-AT" sz="1200" b="1" dirty="0"/>
              <a:t> </a:t>
            </a:r>
            <a:r>
              <a:rPr lang="de-AT" sz="1200" b="1" dirty="0" err="1"/>
              <a:t>the</a:t>
            </a:r>
            <a:r>
              <a:rPr lang="de-AT" sz="1200" b="1" dirty="0"/>
              <a:t> </a:t>
            </a:r>
            <a:r>
              <a:rPr lang="de-AT" sz="1200" b="1" dirty="0" err="1"/>
              <a:t>writing</a:t>
            </a:r>
            <a:r>
              <a:rPr lang="de-AT" sz="1200" b="1" dirty="0"/>
              <a:t> </a:t>
            </a:r>
            <a:r>
              <a:rPr lang="de-AT" sz="1200" b="1" dirty="0" err="1"/>
              <a:t>process</a:t>
            </a:r>
            <a:r>
              <a:rPr lang="de-AT" sz="1200" b="1" dirty="0"/>
              <a:t>)</a:t>
            </a:r>
          </a:p>
        </p:txBody>
      </p:sp>
      <p:sp>
        <p:nvSpPr>
          <p:cNvPr id="8" name="Arrow: Down 7">
            <a:extLst>
              <a:ext uri="{FF2B5EF4-FFF2-40B4-BE49-F238E27FC236}">
                <a16:creationId xmlns:a16="http://schemas.microsoft.com/office/drawing/2014/main" id="{4D77984C-23BE-4359-8878-250A05A694A3}"/>
              </a:ext>
            </a:extLst>
          </p:cNvPr>
          <p:cNvSpPr/>
          <p:nvPr/>
        </p:nvSpPr>
        <p:spPr>
          <a:xfrm>
            <a:off x="1953845" y="3985851"/>
            <a:ext cx="382953" cy="57052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Arrow: Down 8">
            <a:extLst>
              <a:ext uri="{FF2B5EF4-FFF2-40B4-BE49-F238E27FC236}">
                <a16:creationId xmlns:a16="http://schemas.microsoft.com/office/drawing/2014/main" id="{9B93A255-CE93-40D6-B3BA-E2F19369C9D0}"/>
              </a:ext>
            </a:extLst>
          </p:cNvPr>
          <p:cNvSpPr/>
          <p:nvPr/>
        </p:nvSpPr>
        <p:spPr>
          <a:xfrm>
            <a:off x="1953845" y="5113223"/>
            <a:ext cx="382953" cy="57052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tangle 9">
            <a:extLst>
              <a:ext uri="{FF2B5EF4-FFF2-40B4-BE49-F238E27FC236}">
                <a16:creationId xmlns:a16="http://schemas.microsoft.com/office/drawing/2014/main" id="{B851A9C8-848D-4219-BB06-06788168A4C1}"/>
              </a:ext>
            </a:extLst>
          </p:cNvPr>
          <p:cNvSpPr/>
          <p:nvPr/>
        </p:nvSpPr>
        <p:spPr>
          <a:xfrm>
            <a:off x="5330092" y="3429000"/>
            <a:ext cx="5416062" cy="429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AT" sz="1600" b="1" dirty="0"/>
              <a:t>Intro: </a:t>
            </a:r>
            <a:r>
              <a:rPr lang="de-AT" sz="1600" b="1" u="sng" dirty="0" err="1"/>
              <a:t>Answer</a:t>
            </a:r>
            <a:r>
              <a:rPr lang="de-AT" sz="1600" b="1" dirty="0"/>
              <a:t> </a:t>
            </a:r>
            <a:r>
              <a:rPr lang="de-AT" sz="1600" b="1" dirty="0" err="1"/>
              <a:t>to</a:t>
            </a:r>
            <a:r>
              <a:rPr lang="de-AT" sz="1600" b="1" dirty="0"/>
              <a:t> </a:t>
            </a:r>
            <a:r>
              <a:rPr lang="de-AT" sz="1600" b="1" dirty="0" err="1"/>
              <a:t>the</a:t>
            </a:r>
            <a:r>
              <a:rPr lang="de-AT" sz="1600" b="1" dirty="0"/>
              <a:t> </a:t>
            </a:r>
            <a:r>
              <a:rPr lang="de-AT" sz="1600" b="1" dirty="0" err="1"/>
              <a:t>question</a:t>
            </a:r>
            <a:endParaRPr lang="de-AT" sz="1600" b="1" dirty="0"/>
          </a:p>
        </p:txBody>
      </p:sp>
      <p:sp>
        <p:nvSpPr>
          <p:cNvPr id="11" name="Rectangle 10">
            <a:extLst>
              <a:ext uri="{FF2B5EF4-FFF2-40B4-BE49-F238E27FC236}">
                <a16:creationId xmlns:a16="http://schemas.microsoft.com/office/drawing/2014/main" id="{00D66EE4-68A7-4A87-BDF5-9DE3B0E5DA08}"/>
              </a:ext>
            </a:extLst>
          </p:cNvPr>
          <p:cNvSpPr/>
          <p:nvPr/>
        </p:nvSpPr>
        <p:spPr>
          <a:xfrm>
            <a:off x="5330092" y="3995219"/>
            <a:ext cx="5416062" cy="604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AT" sz="1600" b="1" dirty="0"/>
              <a:t>Body </a:t>
            </a:r>
            <a:r>
              <a:rPr lang="de-AT" sz="1600" b="1" dirty="0" err="1"/>
              <a:t>answers</a:t>
            </a:r>
            <a:r>
              <a:rPr lang="de-AT" sz="1600" b="1" dirty="0"/>
              <a:t> </a:t>
            </a:r>
            <a:r>
              <a:rPr lang="de-AT" sz="1600" b="1" dirty="0" err="1"/>
              <a:t>the</a:t>
            </a:r>
            <a:r>
              <a:rPr lang="de-AT" sz="1600" b="1" dirty="0"/>
              <a:t> title: </a:t>
            </a:r>
            <a:r>
              <a:rPr lang="de-AT" sz="1600" b="1" dirty="0" err="1"/>
              <a:t>Supporting</a:t>
            </a:r>
            <a:r>
              <a:rPr lang="de-AT" sz="1600" b="1" dirty="0"/>
              <a:t> </a:t>
            </a:r>
            <a:r>
              <a:rPr lang="de-AT" sz="1600" b="1" dirty="0" err="1"/>
              <a:t>ideas</a:t>
            </a:r>
            <a:r>
              <a:rPr lang="de-AT" sz="1600" b="1" dirty="0"/>
              <a:t>, </a:t>
            </a:r>
            <a:r>
              <a:rPr lang="de-AT" sz="1600" b="1" dirty="0" err="1"/>
              <a:t>examples</a:t>
            </a:r>
            <a:r>
              <a:rPr lang="de-AT" sz="1600" b="1" dirty="0"/>
              <a:t>, </a:t>
            </a:r>
            <a:r>
              <a:rPr lang="de-AT" sz="1600" b="1" dirty="0" err="1"/>
              <a:t>counter</a:t>
            </a:r>
            <a:r>
              <a:rPr lang="de-AT" sz="1600" b="1" dirty="0"/>
              <a:t> </a:t>
            </a:r>
            <a:r>
              <a:rPr lang="de-AT" sz="1600" b="1" dirty="0" err="1"/>
              <a:t>examples</a:t>
            </a:r>
            <a:r>
              <a:rPr lang="de-AT" sz="1600" b="1" dirty="0"/>
              <a:t> </a:t>
            </a:r>
            <a:r>
              <a:rPr lang="de-AT" sz="1600" b="1" dirty="0" err="1"/>
              <a:t>that</a:t>
            </a:r>
            <a:r>
              <a:rPr lang="de-AT" sz="1600" b="1" dirty="0"/>
              <a:t> </a:t>
            </a:r>
            <a:r>
              <a:rPr lang="de-AT" sz="1600" b="1" dirty="0" err="1"/>
              <a:t>give</a:t>
            </a:r>
            <a:r>
              <a:rPr lang="de-AT" sz="1600" b="1" dirty="0"/>
              <a:t> </a:t>
            </a:r>
            <a:r>
              <a:rPr lang="de-AT" sz="1600" b="1" u="sng" dirty="0" err="1"/>
              <a:t>answer</a:t>
            </a:r>
            <a:r>
              <a:rPr lang="de-AT" sz="1600" b="1" dirty="0"/>
              <a:t> </a:t>
            </a:r>
            <a:r>
              <a:rPr lang="de-AT" sz="1600" b="1" dirty="0" err="1"/>
              <a:t>the</a:t>
            </a:r>
            <a:r>
              <a:rPr lang="de-AT" sz="1600" b="1" dirty="0"/>
              <a:t> title</a:t>
            </a:r>
          </a:p>
        </p:txBody>
      </p:sp>
      <p:sp>
        <p:nvSpPr>
          <p:cNvPr id="12" name="Rectangle 11">
            <a:extLst>
              <a:ext uri="{FF2B5EF4-FFF2-40B4-BE49-F238E27FC236}">
                <a16:creationId xmlns:a16="http://schemas.microsoft.com/office/drawing/2014/main" id="{6A5A9936-EB23-4F8C-989F-96F169B08F73}"/>
              </a:ext>
            </a:extLst>
          </p:cNvPr>
          <p:cNvSpPr/>
          <p:nvPr/>
        </p:nvSpPr>
        <p:spPr>
          <a:xfrm>
            <a:off x="5330092" y="4746095"/>
            <a:ext cx="5416062" cy="604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AT" sz="1600" b="1" dirty="0"/>
              <a:t>Body </a:t>
            </a:r>
            <a:r>
              <a:rPr lang="de-AT" sz="1600" b="1" dirty="0" err="1"/>
              <a:t>answers</a:t>
            </a:r>
            <a:r>
              <a:rPr lang="de-AT" sz="1600" b="1" dirty="0"/>
              <a:t> </a:t>
            </a:r>
            <a:r>
              <a:rPr lang="de-AT" sz="1600" b="1" dirty="0" err="1"/>
              <a:t>the</a:t>
            </a:r>
            <a:r>
              <a:rPr lang="de-AT" sz="1600" b="1" dirty="0"/>
              <a:t> title: </a:t>
            </a:r>
            <a:r>
              <a:rPr lang="de-AT" sz="1600" b="1" dirty="0" err="1"/>
              <a:t>Supporting</a:t>
            </a:r>
            <a:r>
              <a:rPr lang="de-AT" sz="1600" b="1" dirty="0"/>
              <a:t> </a:t>
            </a:r>
            <a:r>
              <a:rPr lang="de-AT" sz="1600" b="1" dirty="0" err="1"/>
              <a:t>ideas</a:t>
            </a:r>
            <a:r>
              <a:rPr lang="de-AT" sz="1600" b="1" dirty="0"/>
              <a:t>, </a:t>
            </a:r>
            <a:r>
              <a:rPr lang="de-AT" sz="1600" b="1" dirty="0" err="1"/>
              <a:t>examples</a:t>
            </a:r>
            <a:r>
              <a:rPr lang="de-AT" sz="1600" b="1" dirty="0"/>
              <a:t>, </a:t>
            </a:r>
            <a:r>
              <a:rPr lang="de-AT" sz="1600" b="1" dirty="0" err="1"/>
              <a:t>counter</a:t>
            </a:r>
            <a:r>
              <a:rPr lang="de-AT" sz="1600" b="1" dirty="0"/>
              <a:t> </a:t>
            </a:r>
            <a:r>
              <a:rPr lang="de-AT" sz="1600" b="1" dirty="0" err="1"/>
              <a:t>examples</a:t>
            </a:r>
            <a:r>
              <a:rPr lang="de-AT" sz="1600" b="1" dirty="0"/>
              <a:t> </a:t>
            </a:r>
            <a:r>
              <a:rPr lang="de-AT" sz="1600" b="1" dirty="0" err="1"/>
              <a:t>that</a:t>
            </a:r>
            <a:r>
              <a:rPr lang="de-AT" sz="1600" b="1" dirty="0"/>
              <a:t> </a:t>
            </a:r>
            <a:r>
              <a:rPr lang="de-AT" sz="1600" b="1" dirty="0" err="1"/>
              <a:t>give</a:t>
            </a:r>
            <a:r>
              <a:rPr lang="de-AT" sz="1600" b="1" dirty="0"/>
              <a:t> </a:t>
            </a:r>
            <a:r>
              <a:rPr lang="de-AT" sz="1600" b="1" u="sng" dirty="0" err="1"/>
              <a:t>answer</a:t>
            </a:r>
            <a:r>
              <a:rPr lang="de-AT" sz="1600" b="1" dirty="0"/>
              <a:t> </a:t>
            </a:r>
            <a:r>
              <a:rPr lang="de-AT" sz="1600" b="1" dirty="0" err="1"/>
              <a:t>the</a:t>
            </a:r>
            <a:r>
              <a:rPr lang="de-AT" sz="1600" b="1" dirty="0"/>
              <a:t> title</a:t>
            </a:r>
          </a:p>
        </p:txBody>
      </p:sp>
      <p:sp>
        <p:nvSpPr>
          <p:cNvPr id="13" name="Rectangle 12">
            <a:extLst>
              <a:ext uri="{FF2B5EF4-FFF2-40B4-BE49-F238E27FC236}">
                <a16:creationId xmlns:a16="http://schemas.microsoft.com/office/drawing/2014/main" id="{5E277ABD-C52F-4833-8D47-6F40FA0A152D}"/>
              </a:ext>
            </a:extLst>
          </p:cNvPr>
          <p:cNvSpPr/>
          <p:nvPr/>
        </p:nvSpPr>
        <p:spPr>
          <a:xfrm>
            <a:off x="5330091" y="6283156"/>
            <a:ext cx="5416061" cy="393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AT" sz="1600" b="1" dirty="0" err="1"/>
              <a:t>Conclusion</a:t>
            </a:r>
            <a:r>
              <a:rPr lang="de-AT" sz="1600" b="1" dirty="0"/>
              <a:t>: </a:t>
            </a:r>
            <a:r>
              <a:rPr lang="de-AT" sz="1600" b="1" dirty="0" err="1"/>
              <a:t>summary</a:t>
            </a:r>
            <a:r>
              <a:rPr lang="de-AT" sz="1600" b="1" dirty="0"/>
              <a:t> and </a:t>
            </a:r>
            <a:r>
              <a:rPr lang="de-AT" sz="1600" b="1" u="sng" dirty="0" err="1"/>
              <a:t>answers</a:t>
            </a:r>
            <a:r>
              <a:rPr lang="de-AT" sz="1600" b="1" dirty="0"/>
              <a:t> </a:t>
            </a:r>
            <a:r>
              <a:rPr lang="de-AT" sz="1600" b="1" dirty="0" err="1"/>
              <a:t>the</a:t>
            </a:r>
            <a:r>
              <a:rPr lang="de-AT" sz="1600" b="1" dirty="0"/>
              <a:t> title </a:t>
            </a:r>
          </a:p>
        </p:txBody>
      </p:sp>
      <p:sp>
        <p:nvSpPr>
          <p:cNvPr id="14" name="Rectangle 13">
            <a:extLst>
              <a:ext uri="{FF2B5EF4-FFF2-40B4-BE49-F238E27FC236}">
                <a16:creationId xmlns:a16="http://schemas.microsoft.com/office/drawing/2014/main" id="{1A486335-BBFA-4D02-9107-6E892DEC5008}"/>
              </a:ext>
            </a:extLst>
          </p:cNvPr>
          <p:cNvSpPr/>
          <p:nvPr/>
        </p:nvSpPr>
        <p:spPr>
          <a:xfrm>
            <a:off x="5330092" y="5505297"/>
            <a:ext cx="5416062" cy="604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AT" sz="1600" b="1" dirty="0"/>
              <a:t>Body </a:t>
            </a:r>
            <a:r>
              <a:rPr lang="de-AT" sz="1600" b="1" dirty="0" err="1"/>
              <a:t>answers</a:t>
            </a:r>
            <a:r>
              <a:rPr lang="de-AT" sz="1600" b="1" dirty="0"/>
              <a:t> </a:t>
            </a:r>
            <a:r>
              <a:rPr lang="de-AT" sz="1600" b="1" dirty="0" err="1"/>
              <a:t>the</a:t>
            </a:r>
            <a:r>
              <a:rPr lang="de-AT" sz="1600" b="1" dirty="0"/>
              <a:t> title: </a:t>
            </a:r>
            <a:r>
              <a:rPr lang="de-AT" sz="1600" b="1" dirty="0" err="1"/>
              <a:t>Supporting</a:t>
            </a:r>
            <a:r>
              <a:rPr lang="de-AT" sz="1600" b="1" dirty="0"/>
              <a:t> </a:t>
            </a:r>
            <a:r>
              <a:rPr lang="de-AT" sz="1600" b="1" dirty="0" err="1"/>
              <a:t>ideas</a:t>
            </a:r>
            <a:r>
              <a:rPr lang="de-AT" sz="1600" b="1" dirty="0"/>
              <a:t>, </a:t>
            </a:r>
            <a:r>
              <a:rPr lang="de-AT" sz="1600" b="1" dirty="0" err="1"/>
              <a:t>examples</a:t>
            </a:r>
            <a:r>
              <a:rPr lang="de-AT" sz="1600" b="1" dirty="0"/>
              <a:t>, </a:t>
            </a:r>
            <a:r>
              <a:rPr lang="de-AT" sz="1600" b="1" dirty="0" err="1"/>
              <a:t>counter</a:t>
            </a:r>
            <a:r>
              <a:rPr lang="de-AT" sz="1600" b="1" dirty="0"/>
              <a:t> </a:t>
            </a:r>
            <a:r>
              <a:rPr lang="de-AT" sz="1600" b="1" dirty="0" err="1"/>
              <a:t>examples</a:t>
            </a:r>
            <a:r>
              <a:rPr lang="de-AT" sz="1600" b="1" dirty="0"/>
              <a:t> </a:t>
            </a:r>
            <a:r>
              <a:rPr lang="de-AT" sz="1600" b="1" dirty="0" err="1"/>
              <a:t>that</a:t>
            </a:r>
            <a:r>
              <a:rPr lang="de-AT" sz="1600" b="1" dirty="0"/>
              <a:t> </a:t>
            </a:r>
            <a:r>
              <a:rPr lang="de-AT" sz="1600" b="1" dirty="0" err="1"/>
              <a:t>give</a:t>
            </a:r>
            <a:r>
              <a:rPr lang="de-AT" sz="1600" b="1" dirty="0"/>
              <a:t> </a:t>
            </a:r>
            <a:r>
              <a:rPr lang="de-AT" sz="1600" b="1" u="sng" dirty="0" err="1"/>
              <a:t>answer</a:t>
            </a:r>
            <a:r>
              <a:rPr lang="de-AT" sz="1600" b="1" dirty="0"/>
              <a:t> </a:t>
            </a:r>
            <a:r>
              <a:rPr lang="de-AT" sz="1600" b="1" dirty="0" err="1"/>
              <a:t>the</a:t>
            </a:r>
            <a:r>
              <a:rPr lang="de-AT" sz="1600" b="1" dirty="0"/>
              <a:t> title</a:t>
            </a:r>
          </a:p>
        </p:txBody>
      </p:sp>
    </p:spTree>
    <p:extLst>
      <p:ext uri="{BB962C8B-B14F-4D97-AF65-F5344CB8AC3E}">
        <p14:creationId xmlns:p14="http://schemas.microsoft.com/office/powerpoint/2010/main" val="1383588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D34A-7EC0-4797-94E0-F9FE04AFB0A5}"/>
              </a:ext>
            </a:extLst>
          </p:cNvPr>
          <p:cNvSpPr>
            <a:spLocks noGrp="1"/>
          </p:cNvSpPr>
          <p:nvPr>
            <p:ph type="title"/>
          </p:nvPr>
        </p:nvSpPr>
        <p:spPr/>
        <p:txBody>
          <a:bodyPr>
            <a:normAutofit/>
          </a:bodyPr>
          <a:lstStyle/>
          <a:p>
            <a:r>
              <a:rPr lang="de-AT" dirty="0"/>
              <a:t>Essay </a:t>
            </a:r>
            <a:r>
              <a:rPr lang="de-AT" dirty="0" err="1"/>
              <a:t>writing</a:t>
            </a:r>
            <a:r>
              <a:rPr lang="de-AT" dirty="0"/>
              <a:t> </a:t>
            </a:r>
            <a:r>
              <a:rPr lang="de-AT" dirty="0" err="1"/>
              <a:t>rule</a:t>
            </a:r>
            <a:r>
              <a:rPr lang="de-AT" dirty="0"/>
              <a:t> </a:t>
            </a:r>
            <a:r>
              <a:rPr lang="de-AT" dirty="0" err="1"/>
              <a:t>of</a:t>
            </a:r>
            <a:r>
              <a:rPr lang="de-AT" dirty="0"/>
              <a:t> </a:t>
            </a:r>
            <a:r>
              <a:rPr lang="de-AT" dirty="0" err="1"/>
              <a:t>thumb</a:t>
            </a:r>
            <a:endParaRPr lang="de-AT" dirty="0"/>
          </a:p>
        </p:txBody>
      </p:sp>
      <p:sp>
        <p:nvSpPr>
          <p:cNvPr id="3" name="Content Placeholder 2">
            <a:extLst>
              <a:ext uri="{FF2B5EF4-FFF2-40B4-BE49-F238E27FC236}">
                <a16:creationId xmlns:a16="http://schemas.microsoft.com/office/drawing/2014/main" id="{CB9AA078-8B7C-4F62-8F62-5F5AF1727D80}"/>
              </a:ext>
            </a:extLst>
          </p:cNvPr>
          <p:cNvSpPr>
            <a:spLocks noGrp="1"/>
          </p:cNvSpPr>
          <p:nvPr>
            <p:ph idx="1"/>
          </p:nvPr>
        </p:nvSpPr>
        <p:spPr>
          <a:xfrm>
            <a:off x="677333" y="1414585"/>
            <a:ext cx="9693681" cy="4626777"/>
          </a:xfrm>
        </p:spPr>
        <p:txBody>
          <a:bodyPr>
            <a:normAutofit lnSpcReduction="10000"/>
          </a:bodyPr>
          <a:lstStyle/>
          <a:p>
            <a:r>
              <a:rPr lang="de-AT" dirty="0"/>
              <a:t>An </a:t>
            </a:r>
            <a:r>
              <a:rPr lang="de-AT" dirty="0" err="1"/>
              <a:t>essay</a:t>
            </a:r>
            <a:r>
              <a:rPr lang="de-AT" dirty="0"/>
              <a:t> </a:t>
            </a:r>
            <a:r>
              <a:rPr lang="de-AT" dirty="0" err="1"/>
              <a:t>has</a:t>
            </a:r>
            <a:r>
              <a:rPr lang="de-AT" dirty="0"/>
              <a:t> a </a:t>
            </a:r>
            <a:r>
              <a:rPr lang="de-AT" dirty="0" err="1"/>
              <a:t>minimum</a:t>
            </a:r>
            <a:r>
              <a:rPr lang="de-AT" dirty="0"/>
              <a:t> </a:t>
            </a:r>
            <a:r>
              <a:rPr lang="de-AT" dirty="0" err="1"/>
              <a:t>of</a:t>
            </a:r>
            <a:r>
              <a:rPr lang="de-AT" dirty="0"/>
              <a:t> 5 </a:t>
            </a:r>
            <a:r>
              <a:rPr lang="de-AT" dirty="0" err="1"/>
              <a:t>paragraphs</a:t>
            </a:r>
            <a:r>
              <a:rPr lang="de-AT" dirty="0"/>
              <a:t>. The TOK </a:t>
            </a:r>
            <a:r>
              <a:rPr lang="de-AT" dirty="0" err="1"/>
              <a:t>essay</a:t>
            </a:r>
            <a:r>
              <a:rPr lang="de-AT" dirty="0"/>
              <a:t> will </a:t>
            </a:r>
            <a:r>
              <a:rPr lang="de-AT" dirty="0" err="1"/>
              <a:t>need</a:t>
            </a:r>
            <a:r>
              <a:rPr lang="de-AT" dirty="0"/>
              <a:t> </a:t>
            </a:r>
            <a:r>
              <a:rPr lang="de-AT" dirty="0" err="1"/>
              <a:t>more</a:t>
            </a:r>
            <a:r>
              <a:rPr lang="de-AT" dirty="0"/>
              <a:t>, due </a:t>
            </a:r>
            <a:r>
              <a:rPr lang="de-AT" dirty="0" err="1"/>
              <a:t>to</a:t>
            </a:r>
            <a:r>
              <a:rPr lang="de-AT" dirty="0"/>
              <a:t> ist </a:t>
            </a:r>
            <a:r>
              <a:rPr lang="de-AT" dirty="0" err="1"/>
              <a:t>length</a:t>
            </a:r>
            <a:r>
              <a:rPr lang="de-AT" dirty="0"/>
              <a:t>.</a:t>
            </a:r>
          </a:p>
          <a:p>
            <a:pPr lvl="1"/>
            <a:r>
              <a:rPr lang="de-AT" dirty="0"/>
              <a:t>1 </a:t>
            </a:r>
            <a:r>
              <a:rPr lang="de-AT" dirty="0" err="1"/>
              <a:t>Introduction</a:t>
            </a:r>
            <a:r>
              <a:rPr lang="de-AT" dirty="0"/>
              <a:t>: This </a:t>
            </a:r>
            <a:r>
              <a:rPr lang="de-AT" dirty="0" err="1"/>
              <a:t>one</a:t>
            </a:r>
            <a:r>
              <a:rPr lang="de-AT" dirty="0"/>
              <a:t> </a:t>
            </a:r>
            <a:r>
              <a:rPr lang="de-AT" b="1" dirty="0" err="1"/>
              <a:t>answers</a:t>
            </a:r>
            <a:r>
              <a:rPr lang="de-AT" b="1" dirty="0"/>
              <a:t> (!!!!!) </a:t>
            </a:r>
            <a:r>
              <a:rPr lang="de-AT" dirty="0" err="1"/>
              <a:t>the</a:t>
            </a:r>
            <a:r>
              <a:rPr lang="de-AT" dirty="0"/>
              <a:t> title </a:t>
            </a:r>
            <a:r>
              <a:rPr lang="de-AT" dirty="0" err="1"/>
              <a:t>question</a:t>
            </a:r>
            <a:r>
              <a:rPr lang="de-AT" dirty="0"/>
              <a:t> </a:t>
            </a:r>
            <a:r>
              <a:rPr lang="de-AT" dirty="0" err="1"/>
              <a:t>explicitly</a:t>
            </a:r>
            <a:r>
              <a:rPr lang="de-AT" dirty="0"/>
              <a:t>. Here </a:t>
            </a:r>
            <a:r>
              <a:rPr lang="de-AT" dirty="0" err="1"/>
              <a:t>you</a:t>
            </a:r>
            <a:r>
              <a:rPr lang="de-AT" dirty="0"/>
              <a:t> </a:t>
            </a:r>
            <a:r>
              <a:rPr lang="de-AT" dirty="0" err="1"/>
              <a:t>say</a:t>
            </a:r>
            <a:r>
              <a:rPr lang="de-AT" dirty="0"/>
              <a:t> </a:t>
            </a:r>
            <a:r>
              <a:rPr lang="de-AT" dirty="0" err="1"/>
              <a:t>what</a:t>
            </a:r>
            <a:r>
              <a:rPr lang="de-AT" dirty="0"/>
              <a:t> </a:t>
            </a:r>
            <a:r>
              <a:rPr lang="de-AT" dirty="0" err="1"/>
              <a:t>you</a:t>
            </a:r>
            <a:r>
              <a:rPr lang="de-AT" dirty="0"/>
              <a:t> </a:t>
            </a:r>
            <a:r>
              <a:rPr lang="de-AT" dirty="0" err="1"/>
              <a:t>are</a:t>
            </a:r>
            <a:r>
              <a:rPr lang="de-AT" dirty="0"/>
              <a:t> </a:t>
            </a:r>
            <a:r>
              <a:rPr lang="de-AT" dirty="0" err="1"/>
              <a:t>going</a:t>
            </a:r>
            <a:r>
              <a:rPr lang="de-AT" dirty="0"/>
              <a:t> </a:t>
            </a:r>
            <a:r>
              <a:rPr lang="de-AT" dirty="0" err="1"/>
              <a:t>to</a:t>
            </a:r>
            <a:r>
              <a:rPr lang="de-AT" dirty="0"/>
              <a:t> </a:t>
            </a:r>
            <a:r>
              <a:rPr lang="de-AT" dirty="0" err="1"/>
              <a:t>say</a:t>
            </a:r>
            <a:r>
              <a:rPr lang="de-AT" dirty="0"/>
              <a:t>.</a:t>
            </a:r>
          </a:p>
          <a:p>
            <a:pPr lvl="1"/>
            <a:r>
              <a:rPr lang="de-AT" dirty="0"/>
              <a:t>3 </a:t>
            </a:r>
            <a:r>
              <a:rPr lang="de-AT" dirty="0" err="1"/>
              <a:t>body</a:t>
            </a:r>
            <a:r>
              <a:rPr lang="de-AT" dirty="0"/>
              <a:t> </a:t>
            </a:r>
            <a:r>
              <a:rPr lang="de-AT" dirty="0" err="1"/>
              <a:t>paragraphs</a:t>
            </a:r>
            <a:r>
              <a:rPr lang="de-AT" dirty="0"/>
              <a:t>: Here </a:t>
            </a:r>
            <a:r>
              <a:rPr lang="de-AT" dirty="0" err="1"/>
              <a:t>you</a:t>
            </a:r>
            <a:r>
              <a:rPr lang="de-AT" dirty="0"/>
              <a:t> </a:t>
            </a:r>
            <a:r>
              <a:rPr lang="de-AT" dirty="0" err="1"/>
              <a:t>say</a:t>
            </a:r>
            <a:r>
              <a:rPr lang="de-AT" dirty="0"/>
              <a:t> it.</a:t>
            </a:r>
          </a:p>
          <a:p>
            <a:pPr lvl="1"/>
            <a:r>
              <a:rPr lang="de-AT" dirty="0"/>
              <a:t>1 </a:t>
            </a:r>
            <a:r>
              <a:rPr lang="de-AT" dirty="0" err="1"/>
              <a:t>conclusion</a:t>
            </a:r>
            <a:r>
              <a:rPr lang="de-AT" dirty="0"/>
              <a:t>: Here </a:t>
            </a:r>
            <a:r>
              <a:rPr lang="de-AT" dirty="0" err="1"/>
              <a:t>you</a:t>
            </a:r>
            <a:r>
              <a:rPr lang="de-AT" dirty="0"/>
              <a:t> </a:t>
            </a:r>
            <a:r>
              <a:rPr lang="de-AT" dirty="0" err="1"/>
              <a:t>say</a:t>
            </a:r>
            <a:r>
              <a:rPr lang="de-AT" dirty="0"/>
              <a:t> </a:t>
            </a:r>
            <a:r>
              <a:rPr lang="de-AT" dirty="0" err="1"/>
              <a:t>what</a:t>
            </a:r>
            <a:r>
              <a:rPr lang="de-AT" dirty="0"/>
              <a:t> </a:t>
            </a:r>
            <a:r>
              <a:rPr lang="de-AT" dirty="0" err="1"/>
              <a:t>you</a:t>
            </a:r>
            <a:r>
              <a:rPr lang="de-AT" dirty="0"/>
              <a:t> </a:t>
            </a:r>
            <a:r>
              <a:rPr lang="de-AT" dirty="0" err="1"/>
              <a:t>have</a:t>
            </a:r>
            <a:r>
              <a:rPr lang="de-AT" dirty="0"/>
              <a:t> </a:t>
            </a:r>
            <a:r>
              <a:rPr lang="de-AT" dirty="0" err="1"/>
              <a:t>said</a:t>
            </a:r>
            <a:r>
              <a:rPr lang="de-AT" dirty="0"/>
              <a:t>.</a:t>
            </a:r>
          </a:p>
          <a:p>
            <a:pPr lvl="1"/>
            <a:endParaRPr lang="de-AT" dirty="0"/>
          </a:p>
          <a:p>
            <a:r>
              <a:rPr lang="de-AT" dirty="0"/>
              <a:t>A </a:t>
            </a:r>
            <a:r>
              <a:rPr lang="de-AT" dirty="0" err="1"/>
              <a:t>paragraph</a:t>
            </a:r>
            <a:r>
              <a:rPr lang="de-AT" dirty="0"/>
              <a:t> </a:t>
            </a:r>
            <a:r>
              <a:rPr lang="de-AT" dirty="0" err="1"/>
              <a:t>has</a:t>
            </a:r>
            <a:r>
              <a:rPr lang="de-AT" dirty="0"/>
              <a:t> a </a:t>
            </a:r>
            <a:r>
              <a:rPr lang="de-AT" dirty="0" err="1"/>
              <a:t>minimum</a:t>
            </a:r>
            <a:r>
              <a:rPr lang="de-AT" dirty="0"/>
              <a:t> </a:t>
            </a:r>
            <a:r>
              <a:rPr lang="de-AT" dirty="0" err="1"/>
              <a:t>of</a:t>
            </a:r>
            <a:r>
              <a:rPr lang="de-AT" dirty="0"/>
              <a:t> 3 </a:t>
            </a:r>
            <a:r>
              <a:rPr lang="de-AT" dirty="0" err="1"/>
              <a:t>sentences</a:t>
            </a:r>
            <a:r>
              <a:rPr lang="de-AT" dirty="0"/>
              <a:t>. The TOK </a:t>
            </a:r>
            <a:r>
              <a:rPr lang="de-AT" dirty="0" err="1"/>
              <a:t>essay</a:t>
            </a:r>
            <a:r>
              <a:rPr lang="de-AT" dirty="0"/>
              <a:t> </a:t>
            </a:r>
            <a:r>
              <a:rPr lang="de-AT" dirty="0" err="1"/>
              <a:t>might</a:t>
            </a:r>
            <a:r>
              <a:rPr lang="de-AT" dirty="0"/>
              <a:t> </a:t>
            </a:r>
            <a:r>
              <a:rPr lang="de-AT" dirty="0" err="1"/>
              <a:t>need</a:t>
            </a:r>
            <a:r>
              <a:rPr lang="de-AT" dirty="0"/>
              <a:t> </a:t>
            </a:r>
            <a:r>
              <a:rPr lang="de-AT" dirty="0" err="1"/>
              <a:t>more</a:t>
            </a:r>
            <a:r>
              <a:rPr lang="de-AT" dirty="0"/>
              <a:t> (</a:t>
            </a:r>
            <a:r>
              <a:rPr lang="de-AT" dirty="0" err="1"/>
              <a:t>maybe</a:t>
            </a:r>
            <a:r>
              <a:rPr lang="de-AT" dirty="0"/>
              <a:t> 5 </a:t>
            </a:r>
            <a:r>
              <a:rPr lang="de-AT" dirty="0" err="1"/>
              <a:t>sentences</a:t>
            </a:r>
            <a:r>
              <a:rPr lang="de-AT" dirty="0"/>
              <a:t>)</a:t>
            </a:r>
          </a:p>
          <a:p>
            <a:pPr lvl="1"/>
            <a:r>
              <a:rPr lang="de-AT" dirty="0"/>
              <a:t>An </a:t>
            </a:r>
            <a:r>
              <a:rPr lang="de-AT" dirty="0" err="1"/>
              <a:t>introductory</a:t>
            </a:r>
            <a:r>
              <a:rPr lang="de-AT" dirty="0"/>
              <a:t> </a:t>
            </a:r>
            <a:r>
              <a:rPr lang="de-AT" dirty="0" err="1"/>
              <a:t>thesis</a:t>
            </a:r>
            <a:r>
              <a:rPr lang="de-AT" dirty="0"/>
              <a:t> </a:t>
            </a:r>
            <a:r>
              <a:rPr lang="de-AT" dirty="0" err="1"/>
              <a:t>sentence</a:t>
            </a:r>
            <a:r>
              <a:rPr lang="de-AT" dirty="0"/>
              <a:t> (</a:t>
            </a:r>
            <a:r>
              <a:rPr lang="de-AT" dirty="0" err="1"/>
              <a:t>which</a:t>
            </a:r>
            <a:r>
              <a:rPr lang="de-AT" dirty="0"/>
              <a:t> </a:t>
            </a:r>
            <a:r>
              <a:rPr lang="de-AT" b="1" dirty="0" err="1"/>
              <a:t>answers</a:t>
            </a:r>
            <a:r>
              <a:rPr lang="de-AT" b="1" dirty="0"/>
              <a:t> (!!!!!)</a:t>
            </a:r>
            <a:r>
              <a:rPr lang="de-AT" dirty="0"/>
              <a:t> </a:t>
            </a:r>
            <a:r>
              <a:rPr lang="de-AT" dirty="0" err="1"/>
              <a:t>the</a:t>
            </a:r>
            <a:r>
              <a:rPr lang="de-AT" dirty="0"/>
              <a:t> title </a:t>
            </a:r>
            <a:r>
              <a:rPr lang="de-AT" dirty="0" err="1"/>
              <a:t>question</a:t>
            </a:r>
            <a:r>
              <a:rPr lang="de-AT" dirty="0"/>
              <a:t>)</a:t>
            </a:r>
          </a:p>
          <a:p>
            <a:pPr lvl="1"/>
            <a:r>
              <a:rPr lang="de-AT" dirty="0"/>
              <a:t>A </a:t>
            </a:r>
            <a:r>
              <a:rPr lang="de-AT" dirty="0" err="1"/>
              <a:t>supporting</a:t>
            </a:r>
            <a:r>
              <a:rPr lang="de-AT" dirty="0"/>
              <a:t> </a:t>
            </a:r>
            <a:r>
              <a:rPr lang="de-AT" dirty="0" err="1"/>
              <a:t>body</a:t>
            </a:r>
            <a:r>
              <a:rPr lang="de-AT" dirty="0"/>
              <a:t> </a:t>
            </a:r>
            <a:r>
              <a:rPr lang="de-AT" dirty="0" err="1"/>
              <a:t>sentence</a:t>
            </a:r>
            <a:r>
              <a:rPr lang="de-AT" dirty="0"/>
              <a:t> (</a:t>
            </a:r>
            <a:r>
              <a:rPr lang="de-AT" dirty="0" err="1"/>
              <a:t>with</a:t>
            </a:r>
            <a:r>
              <a:rPr lang="de-AT" dirty="0"/>
              <a:t> an </a:t>
            </a:r>
            <a:r>
              <a:rPr lang="de-AT" dirty="0" err="1"/>
              <a:t>example</a:t>
            </a:r>
            <a:r>
              <a:rPr lang="de-AT" dirty="0"/>
              <a:t>)</a:t>
            </a:r>
          </a:p>
          <a:p>
            <a:pPr lvl="1"/>
            <a:r>
              <a:rPr lang="de-AT" dirty="0"/>
              <a:t>A </a:t>
            </a:r>
            <a:r>
              <a:rPr lang="de-AT" dirty="0" err="1"/>
              <a:t>concluding</a:t>
            </a:r>
            <a:r>
              <a:rPr lang="de-AT" dirty="0"/>
              <a:t> </a:t>
            </a:r>
            <a:r>
              <a:rPr lang="de-AT" dirty="0" err="1"/>
              <a:t>sencence</a:t>
            </a:r>
            <a:r>
              <a:rPr lang="de-AT" dirty="0"/>
              <a:t> (</a:t>
            </a:r>
            <a:r>
              <a:rPr lang="de-AT" dirty="0" err="1"/>
              <a:t>with</a:t>
            </a:r>
            <a:r>
              <a:rPr lang="de-AT" dirty="0"/>
              <a:t> a possible </a:t>
            </a:r>
            <a:r>
              <a:rPr lang="de-AT" dirty="0" err="1"/>
              <a:t>counter</a:t>
            </a:r>
            <a:r>
              <a:rPr lang="de-AT" dirty="0"/>
              <a:t> </a:t>
            </a:r>
            <a:r>
              <a:rPr lang="de-AT" dirty="0" err="1"/>
              <a:t>argument</a:t>
            </a:r>
            <a:r>
              <a:rPr lang="de-AT" dirty="0"/>
              <a:t>)</a:t>
            </a:r>
          </a:p>
          <a:p>
            <a:r>
              <a:rPr lang="de-AT" dirty="0"/>
              <a:t>The TOK </a:t>
            </a:r>
            <a:r>
              <a:rPr lang="de-AT" dirty="0" err="1"/>
              <a:t>essay</a:t>
            </a:r>
            <a:r>
              <a:rPr lang="de-AT" dirty="0"/>
              <a:t> </a:t>
            </a:r>
            <a:r>
              <a:rPr lang="de-AT" dirty="0" err="1"/>
              <a:t>is</a:t>
            </a:r>
            <a:r>
              <a:rPr lang="de-AT" dirty="0"/>
              <a:t> not </a:t>
            </a:r>
            <a:r>
              <a:rPr lang="de-AT" dirty="0" err="1"/>
              <a:t>creative</a:t>
            </a:r>
            <a:r>
              <a:rPr lang="de-AT" dirty="0"/>
              <a:t> </a:t>
            </a:r>
            <a:r>
              <a:rPr lang="de-AT" dirty="0" err="1"/>
              <a:t>writing</a:t>
            </a:r>
            <a:r>
              <a:rPr lang="de-AT" dirty="0"/>
              <a:t>. </a:t>
            </a:r>
            <a:r>
              <a:rPr lang="de-AT" dirty="0" err="1"/>
              <a:t>It</a:t>
            </a:r>
            <a:r>
              <a:rPr lang="de-AT" dirty="0"/>
              <a:t> </a:t>
            </a:r>
            <a:r>
              <a:rPr lang="de-AT" dirty="0" err="1"/>
              <a:t>is</a:t>
            </a:r>
            <a:r>
              <a:rPr lang="de-AT" dirty="0"/>
              <a:t> an argumentative </a:t>
            </a:r>
            <a:r>
              <a:rPr lang="de-AT" dirty="0" err="1"/>
              <a:t>essay</a:t>
            </a:r>
            <a:r>
              <a:rPr lang="de-AT" dirty="0"/>
              <a:t>. And </a:t>
            </a:r>
            <a:r>
              <a:rPr lang="de-AT" dirty="0" err="1"/>
              <a:t>convincing</a:t>
            </a:r>
            <a:r>
              <a:rPr lang="de-AT" dirty="0"/>
              <a:t> </a:t>
            </a:r>
            <a:r>
              <a:rPr lang="de-AT" dirty="0" err="1"/>
              <a:t>arguments</a:t>
            </a:r>
            <a:r>
              <a:rPr lang="de-AT" dirty="0"/>
              <a:t> must </a:t>
            </a:r>
            <a:r>
              <a:rPr lang="de-AT" dirty="0" err="1"/>
              <a:t>be</a:t>
            </a:r>
            <a:r>
              <a:rPr lang="de-AT" dirty="0"/>
              <a:t> </a:t>
            </a:r>
            <a:r>
              <a:rPr lang="de-AT" dirty="0" err="1"/>
              <a:t>balanced</a:t>
            </a:r>
            <a:r>
              <a:rPr lang="de-AT" dirty="0"/>
              <a:t>.</a:t>
            </a:r>
          </a:p>
        </p:txBody>
      </p:sp>
    </p:spTree>
    <p:extLst>
      <p:ext uri="{BB962C8B-B14F-4D97-AF65-F5344CB8AC3E}">
        <p14:creationId xmlns:p14="http://schemas.microsoft.com/office/powerpoint/2010/main" val="2295014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E3E62-BA44-4047-80D2-63D5D1B2E985}"/>
              </a:ext>
            </a:extLst>
          </p:cNvPr>
          <p:cNvSpPr>
            <a:spLocks noGrp="1"/>
          </p:cNvSpPr>
          <p:nvPr>
            <p:ph type="title"/>
          </p:nvPr>
        </p:nvSpPr>
        <p:spPr/>
        <p:txBody>
          <a:bodyPr/>
          <a:lstStyle/>
          <a:p>
            <a:r>
              <a:rPr lang="de-AT" dirty="0"/>
              <a:t>May 2017 TOK Essay </a:t>
            </a:r>
            <a:r>
              <a:rPr lang="de-AT" dirty="0" err="1"/>
              <a:t>Titles</a:t>
            </a:r>
            <a:endParaRPr lang="de-AT" dirty="0"/>
          </a:p>
        </p:txBody>
      </p:sp>
      <p:sp>
        <p:nvSpPr>
          <p:cNvPr id="3" name="Content Placeholder 2">
            <a:extLst>
              <a:ext uri="{FF2B5EF4-FFF2-40B4-BE49-F238E27FC236}">
                <a16:creationId xmlns:a16="http://schemas.microsoft.com/office/drawing/2014/main" id="{84008C91-75FE-4A3B-8486-7D1EDA5961BF}"/>
              </a:ext>
            </a:extLst>
          </p:cNvPr>
          <p:cNvSpPr>
            <a:spLocks noGrp="1"/>
          </p:cNvSpPr>
          <p:nvPr>
            <p:ph idx="1"/>
          </p:nvPr>
        </p:nvSpPr>
        <p:spPr/>
        <p:txBody>
          <a:bodyPr>
            <a:normAutofit fontScale="92500" lnSpcReduction="20000"/>
          </a:bodyPr>
          <a:lstStyle/>
          <a:p>
            <a:r>
              <a:rPr lang="en-US" dirty="0"/>
              <a:t>1. “It is only knowledge produced with difficulty that we truly value.”  To what extent do you agree with this statement?</a:t>
            </a:r>
          </a:p>
          <a:p>
            <a:r>
              <a:rPr lang="en-US" dirty="0"/>
              <a:t>2. “Facts are needed to establish theories but theories are needed to make sense of facts.” Discuss this statement with reference to two areas of knowledge.</a:t>
            </a:r>
          </a:p>
          <a:p>
            <a:r>
              <a:rPr lang="en-US" dirty="0"/>
              <a:t>3. Should key events in the historical development of areas of knowledge always be judged by the standards of their time?</a:t>
            </a:r>
          </a:p>
          <a:p>
            <a:r>
              <a:rPr lang="en-US" dirty="0"/>
              <a:t>4. “In the production of knowledge, traditions of areas of knowledge offer correctives for ways of knowing.” To what extent do you agree with this statement?</a:t>
            </a:r>
          </a:p>
          <a:p>
            <a:r>
              <a:rPr lang="en-US" dirty="0"/>
              <a:t>5. Given access to the same facts, how is it possible that there can be disagreement between experts in a discipline?  Develop your answer with reference to two areas of knowledge.</a:t>
            </a:r>
          </a:p>
          <a:p>
            <a:r>
              <a:rPr lang="en-US" dirty="0"/>
              <a:t>6. “Humans are pattern-seeking animals and we are adept at finding patterns whether they exist or not” (adapted from Michael Shermer).  Discuss knowledge questions raised by this idea in two areas of knowledge.</a:t>
            </a:r>
            <a:endParaRPr lang="de-AT" dirty="0"/>
          </a:p>
        </p:txBody>
      </p:sp>
    </p:spTree>
    <p:extLst>
      <p:ext uri="{BB962C8B-B14F-4D97-AF65-F5344CB8AC3E}">
        <p14:creationId xmlns:p14="http://schemas.microsoft.com/office/powerpoint/2010/main" val="672983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D34A-7EC0-4797-94E0-F9FE04AFB0A5}"/>
              </a:ext>
            </a:extLst>
          </p:cNvPr>
          <p:cNvSpPr>
            <a:spLocks noGrp="1"/>
          </p:cNvSpPr>
          <p:nvPr>
            <p:ph type="title"/>
          </p:nvPr>
        </p:nvSpPr>
        <p:spPr/>
        <p:txBody>
          <a:bodyPr>
            <a:normAutofit/>
          </a:bodyPr>
          <a:lstStyle/>
          <a:p>
            <a:r>
              <a:rPr lang="de-AT" dirty="0"/>
              <a:t>I do not </a:t>
            </a:r>
            <a:r>
              <a:rPr lang="de-AT" dirty="0" err="1"/>
              <a:t>teach</a:t>
            </a:r>
            <a:r>
              <a:rPr lang="de-AT" dirty="0"/>
              <a:t> </a:t>
            </a:r>
            <a:r>
              <a:rPr lang="de-AT" dirty="0" err="1"/>
              <a:t>the</a:t>
            </a:r>
            <a:r>
              <a:rPr lang="de-AT" dirty="0"/>
              <a:t> </a:t>
            </a:r>
            <a:r>
              <a:rPr lang="de-AT" dirty="0" err="1"/>
              <a:t>subject</a:t>
            </a:r>
            <a:r>
              <a:rPr lang="de-AT" dirty="0"/>
              <a:t> TOK. </a:t>
            </a:r>
            <a:r>
              <a:rPr lang="de-AT" dirty="0" err="1"/>
              <a:t>Why</a:t>
            </a:r>
            <a:r>
              <a:rPr lang="de-AT" dirty="0"/>
              <a:t> </a:t>
            </a:r>
            <a:r>
              <a:rPr lang="de-AT" dirty="0" err="1"/>
              <a:t>should</a:t>
            </a:r>
            <a:r>
              <a:rPr lang="de-AT" dirty="0"/>
              <a:t> I care?</a:t>
            </a:r>
          </a:p>
        </p:txBody>
      </p:sp>
      <p:sp>
        <p:nvSpPr>
          <p:cNvPr id="3" name="Content Placeholder 2">
            <a:extLst>
              <a:ext uri="{FF2B5EF4-FFF2-40B4-BE49-F238E27FC236}">
                <a16:creationId xmlns:a16="http://schemas.microsoft.com/office/drawing/2014/main" id="{CB9AA078-8B7C-4F62-8F62-5F5AF1727D80}"/>
              </a:ext>
            </a:extLst>
          </p:cNvPr>
          <p:cNvSpPr>
            <a:spLocks noGrp="1"/>
          </p:cNvSpPr>
          <p:nvPr>
            <p:ph idx="1"/>
          </p:nvPr>
        </p:nvSpPr>
        <p:spPr>
          <a:xfrm>
            <a:off x="677333" y="2000738"/>
            <a:ext cx="9693681" cy="4040624"/>
          </a:xfrm>
        </p:spPr>
        <p:txBody>
          <a:bodyPr>
            <a:normAutofit/>
          </a:bodyPr>
          <a:lstStyle/>
          <a:p>
            <a:r>
              <a:rPr lang="de-AT" dirty="0" err="1"/>
              <a:t>To</a:t>
            </a:r>
            <a:r>
              <a:rPr lang="de-AT" dirty="0"/>
              <a:t> </a:t>
            </a:r>
            <a:r>
              <a:rPr lang="de-AT" dirty="0" err="1"/>
              <a:t>provide</a:t>
            </a:r>
            <a:r>
              <a:rPr lang="de-AT" dirty="0"/>
              <a:t> TOK </a:t>
            </a:r>
            <a:r>
              <a:rPr lang="de-AT" dirty="0" err="1"/>
              <a:t>examples</a:t>
            </a:r>
            <a:r>
              <a:rPr lang="de-AT" dirty="0"/>
              <a:t> </a:t>
            </a:r>
            <a:r>
              <a:rPr lang="de-AT" dirty="0" err="1"/>
              <a:t>from</a:t>
            </a:r>
            <a:r>
              <a:rPr lang="de-AT" dirty="0"/>
              <a:t> </a:t>
            </a:r>
            <a:r>
              <a:rPr lang="de-AT" dirty="0" err="1"/>
              <a:t>your</a:t>
            </a:r>
            <a:r>
              <a:rPr lang="de-AT" dirty="0"/>
              <a:t> </a:t>
            </a:r>
            <a:r>
              <a:rPr lang="de-AT" dirty="0" err="1"/>
              <a:t>subject</a:t>
            </a:r>
            <a:r>
              <a:rPr lang="de-AT" dirty="0"/>
              <a:t> so </a:t>
            </a:r>
            <a:r>
              <a:rPr lang="de-AT" dirty="0" err="1"/>
              <a:t>that</a:t>
            </a:r>
            <a:r>
              <a:rPr lang="de-AT" dirty="0"/>
              <a:t> </a:t>
            </a:r>
            <a:r>
              <a:rPr lang="de-AT" dirty="0" err="1"/>
              <a:t>the</a:t>
            </a:r>
            <a:r>
              <a:rPr lang="de-AT" dirty="0"/>
              <a:t> </a:t>
            </a:r>
            <a:r>
              <a:rPr lang="de-AT" dirty="0" err="1"/>
              <a:t>students</a:t>
            </a:r>
            <a:r>
              <a:rPr lang="de-AT" dirty="0"/>
              <a:t> </a:t>
            </a:r>
            <a:r>
              <a:rPr lang="de-AT" dirty="0" err="1"/>
              <a:t>can</a:t>
            </a:r>
            <a:r>
              <a:rPr lang="de-AT" dirty="0"/>
              <a:t> </a:t>
            </a:r>
            <a:r>
              <a:rPr lang="de-AT" dirty="0" err="1"/>
              <a:t>write</a:t>
            </a:r>
            <a:r>
              <a:rPr lang="de-AT" dirty="0"/>
              <a:t> </a:t>
            </a:r>
            <a:r>
              <a:rPr lang="de-AT" dirty="0" err="1"/>
              <a:t>the</a:t>
            </a:r>
            <a:r>
              <a:rPr lang="de-AT" dirty="0"/>
              <a:t> TOK </a:t>
            </a:r>
            <a:r>
              <a:rPr lang="de-AT" dirty="0" err="1"/>
              <a:t>essay</a:t>
            </a:r>
            <a:r>
              <a:rPr lang="de-AT" dirty="0"/>
              <a:t> and do </a:t>
            </a:r>
            <a:r>
              <a:rPr lang="de-AT" dirty="0" err="1"/>
              <a:t>the</a:t>
            </a:r>
            <a:r>
              <a:rPr lang="de-AT" dirty="0"/>
              <a:t> TOK </a:t>
            </a:r>
            <a:r>
              <a:rPr lang="de-AT" dirty="0" err="1"/>
              <a:t>presentation</a:t>
            </a:r>
            <a:r>
              <a:rPr lang="de-AT" dirty="0"/>
              <a:t>!</a:t>
            </a:r>
          </a:p>
          <a:p>
            <a:r>
              <a:rPr lang="de-AT" dirty="0"/>
              <a:t>An </a:t>
            </a:r>
            <a:r>
              <a:rPr lang="de-AT" dirty="0" err="1"/>
              <a:t>essay</a:t>
            </a:r>
            <a:r>
              <a:rPr lang="de-AT" dirty="0"/>
              <a:t> </a:t>
            </a:r>
            <a:r>
              <a:rPr lang="de-AT" dirty="0" err="1"/>
              <a:t>structure</a:t>
            </a:r>
            <a:r>
              <a:rPr lang="de-AT" dirty="0"/>
              <a:t> </a:t>
            </a:r>
            <a:r>
              <a:rPr lang="de-AT" dirty="0" err="1"/>
              <a:t>is</a:t>
            </a:r>
            <a:r>
              <a:rPr lang="de-AT" dirty="0"/>
              <a:t> also relevant </a:t>
            </a:r>
            <a:r>
              <a:rPr lang="de-AT" dirty="0" err="1"/>
              <a:t>for</a:t>
            </a:r>
            <a:r>
              <a:rPr lang="de-AT" dirty="0"/>
              <a:t> </a:t>
            </a:r>
            <a:r>
              <a:rPr lang="de-AT" dirty="0" err="1"/>
              <a:t>the</a:t>
            </a:r>
            <a:r>
              <a:rPr lang="de-AT" dirty="0"/>
              <a:t> </a:t>
            </a:r>
            <a:r>
              <a:rPr lang="de-AT" dirty="0" err="1"/>
              <a:t>extended</a:t>
            </a:r>
            <a:r>
              <a:rPr lang="de-AT" dirty="0"/>
              <a:t> </a:t>
            </a:r>
            <a:r>
              <a:rPr lang="de-AT" dirty="0" err="1"/>
              <a:t>essay</a:t>
            </a:r>
            <a:r>
              <a:rPr lang="de-AT" dirty="0"/>
              <a:t>.</a:t>
            </a:r>
          </a:p>
          <a:p>
            <a:r>
              <a:rPr lang="de-AT" dirty="0"/>
              <a:t>Internal </a:t>
            </a:r>
            <a:r>
              <a:rPr lang="de-AT" dirty="0" err="1"/>
              <a:t>assessment</a:t>
            </a:r>
            <a:r>
              <a:rPr lang="de-AT" dirty="0"/>
              <a:t> (IAs) </a:t>
            </a:r>
            <a:r>
              <a:rPr lang="de-AT" dirty="0" err="1"/>
              <a:t>have</a:t>
            </a:r>
            <a:r>
              <a:rPr lang="de-AT" dirty="0"/>
              <a:t> </a:t>
            </a:r>
            <a:r>
              <a:rPr lang="de-AT" dirty="0" err="1"/>
              <a:t>to</a:t>
            </a:r>
            <a:r>
              <a:rPr lang="de-AT" dirty="0"/>
              <a:t> </a:t>
            </a:r>
            <a:r>
              <a:rPr lang="de-AT" dirty="0" err="1"/>
              <a:t>be</a:t>
            </a:r>
            <a:r>
              <a:rPr lang="de-AT" dirty="0"/>
              <a:t> </a:t>
            </a:r>
            <a:r>
              <a:rPr lang="de-AT" dirty="0" err="1"/>
              <a:t>written</a:t>
            </a:r>
            <a:r>
              <a:rPr lang="de-AT" dirty="0"/>
              <a:t> </a:t>
            </a:r>
            <a:r>
              <a:rPr lang="de-AT" dirty="0" err="1"/>
              <a:t>for</a:t>
            </a:r>
            <a:r>
              <a:rPr lang="de-AT" dirty="0"/>
              <a:t> </a:t>
            </a:r>
            <a:r>
              <a:rPr lang="de-AT" dirty="0" err="1"/>
              <a:t>the</a:t>
            </a:r>
            <a:r>
              <a:rPr lang="de-AT" dirty="0"/>
              <a:t> different </a:t>
            </a:r>
            <a:r>
              <a:rPr lang="de-AT" dirty="0" err="1"/>
              <a:t>subjects</a:t>
            </a:r>
            <a:r>
              <a:rPr lang="de-AT" dirty="0"/>
              <a:t> and </a:t>
            </a:r>
            <a:r>
              <a:rPr lang="de-AT" dirty="0" err="1"/>
              <a:t>they</a:t>
            </a:r>
            <a:r>
              <a:rPr lang="de-AT" dirty="0"/>
              <a:t> also </a:t>
            </a:r>
            <a:r>
              <a:rPr lang="de-AT" dirty="0" err="1"/>
              <a:t>place</a:t>
            </a:r>
            <a:r>
              <a:rPr lang="de-AT" dirty="0"/>
              <a:t> a strong </a:t>
            </a:r>
            <a:r>
              <a:rPr lang="de-AT" dirty="0" err="1"/>
              <a:t>focus</a:t>
            </a:r>
            <a:r>
              <a:rPr lang="de-AT" dirty="0"/>
              <a:t> on </a:t>
            </a:r>
            <a:r>
              <a:rPr lang="de-AT" dirty="0" err="1"/>
              <a:t>structure</a:t>
            </a:r>
            <a:r>
              <a:rPr lang="de-AT" dirty="0"/>
              <a:t> and </a:t>
            </a:r>
            <a:r>
              <a:rPr lang="de-AT" dirty="0" err="1"/>
              <a:t>communication</a:t>
            </a:r>
            <a:r>
              <a:rPr lang="de-AT" dirty="0"/>
              <a:t> </a:t>
            </a:r>
            <a:r>
              <a:rPr lang="de-AT" dirty="0" err="1"/>
              <a:t>of</a:t>
            </a:r>
            <a:r>
              <a:rPr lang="de-AT" dirty="0"/>
              <a:t> </a:t>
            </a:r>
            <a:r>
              <a:rPr lang="de-AT" dirty="0" err="1"/>
              <a:t>ideas</a:t>
            </a:r>
            <a:r>
              <a:rPr lang="de-AT" dirty="0"/>
              <a:t> (and </a:t>
            </a:r>
            <a:r>
              <a:rPr lang="de-AT" dirty="0" err="1"/>
              <a:t>less</a:t>
            </a:r>
            <a:r>
              <a:rPr lang="de-AT" dirty="0"/>
              <a:t> on </a:t>
            </a:r>
            <a:r>
              <a:rPr lang="de-AT" dirty="0" err="1"/>
              <a:t>linguistic</a:t>
            </a:r>
            <a:r>
              <a:rPr lang="de-AT" dirty="0"/>
              <a:t> </a:t>
            </a:r>
            <a:r>
              <a:rPr lang="de-AT" dirty="0" err="1"/>
              <a:t>aspects</a:t>
            </a:r>
            <a:r>
              <a:rPr lang="de-AT" dirty="0"/>
              <a:t>).</a:t>
            </a:r>
          </a:p>
          <a:p>
            <a:r>
              <a:rPr lang="de-AT" dirty="0"/>
              <a:t>Language </a:t>
            </a:r>
            <a:r>
              <a:rPr lang="de-AT" dirty="0" err="1"/>
              <a:t>is</a:t>
            </a:r>
            <a:r>
              <a:rPr lang="de-AT" dirty="0"/>
              <a:t> a </a:t>
            </a:r>
            <a:r>
              <a:rPr lang="de-AT" dirty="0" err="1"/>
              <a:t>tool</a:t>
            </a:r>
            <a:r>
              <a:rPr lang="de-AT" dirty="0"/>
              <a:t> </a:t>
            </a:r>
            <a:r>
              <a:rPr lang="de-AT" dirty="0" err="1"/>
              <a:t>for</a:t>
            </a:r>
            <a:r>
              <a:rPr lang="de-AT" dirty="0"/>
              <a:t> </a:t>
            </a:r>
            <a:r>
              <a:rPr lang="de-AT" dirty="0" err="1"/>
              <a:t>communication</a:t>
            </a:r>
            <a:r>
              <a:rPr lang="de-AT" dirty="0"/>
              <a:t> and not </a:t>
            </a:r>
            <a:r>
              <a:rPr lang="de-AT" dirty="0" err="1"/>
              <a:t>only</a:t>
            </a:r>
            <a:r>
              <a:rPr lang="de-AT" dirty="0"/>
              <a:t> an </a:t>
            </a:r>
            <a:r>
              <a:rPr lang="de-AT" dirty="0" err="1"/>
              <a:t>ends</a:t>
            </a:r>
            <a:r>
              <a:rPr lang="de-AT" dirty="0"/>
              <a:t> in </a:t>
            </a:r>
            <a:r>
              <a:rPr lang="de-AT" dirty="0" err="1"/>
              <a:t>itself</a:t>
            </a:r>
            <a:r>
              <a:rPr lang="de-AT" dirty="0"/>
              <a:t>. </a:t>
            </a:r>
            <a:r>
              <a:rPr lang="de-AT" dirty="0" err="1"/>
              <a:t>Students</a:t>
            </a:r>
            <a:r>
              <a:rPr lang="de-AT" dirty="0"/>
              <a:t> </a:t>
            </a:r>
            <a:r>
              <a:rPr lang="de-AT" dirty="0" err="1"/>
              <a:t>can</a:t>
            </a:r>
            <a:r>
              <a:rPr lang="de-AT" dirty="0"/>
              <a:t> </a:t>
            </a:r>
            <a:r>
              <a:rPr lang="de-AT" dirty="0" err="1"/>
              <a:t>write</a:t>
            </a:r>
            <a:r>
              <a:rPr lang="de-AT" dirty="0"/>
              <a:t> </a:t>
            </a:r>
            <a:r>
              <a:rPr lang="de-AT" dirty="0" err="1"/>
              <a:t>the</a:t>
            </a:r>
            <a:r>
              <a:rPr lang="de-AT" dirty="0"/>
              <a:t> </a:t>
            </a:r>
            <a:r>
              <a:rPr lang="de-AT" dirty="0" err="1"/>
              <a:t>nicest</a:t>
            </a:r>
            <a:r>
              <a:rPr lang="de-AT" dirty="0"/>
              <a:t> </a:t>
            </a:r>
            <a:r>
              <a:rPr lang="de-AT" dirty="0" err="1"/>
              <a:t>sentences</a:t>
            </a:r>
            <a:r>
              <a:rPr lang="de-AT" dirty="0"/>
              <a:t>, all </a:t>
            </a:r>
            <a:r>
              <a:rPr lang="de-AT" dirty="0" err="1"/>
              <a:t>of</a:t>
            </a:r>
            <a:r>
              <a:rPr lang="de-AT" dirty="0"/>
              <a:t> </a:t>
            </a:r>
            <a:r>
              <a:rPr lang="de-AT" dirty="0" err="1"/>
              <a:t>them</a:t>
            </a:r>
            <a:r>
              <a:rPr lang="de-AT" dirty="0"/>
              <a:t> </a:t>
            </a:r>
            <a:r>
              <a:rPr lang="de-AT" dirty="0" err="1"/>
              <a:t>correct</a:t>
            </a:r>
            <a:r>
              <a:rPr lang="de-AT" dirty="0"/>
              <a:t>, but </a:t>
            </a:r>
            <a:r>
              <a:rPr lang="de-AT" dirty="0" err="1"/>
              <a:t>if</a:t>
            </a:r>
            <a:r>
              <a:rPr lang="de-AT" dirty="0"/>
              <a:t> </a:t>
            </a:r>
            <a:r>
              <a:rPr lang="de-AT" dirty="0" err="1"/>
              <a:t>they</a:t>
            </a:r>
            <a:r>
              <a:rPr lang="de-AT" dirty="0"/>
              <a:t> do not </a:t>
            </a:r>
            <a:r>
              <a:rPr lang="de-AT" dirty="0" err="1"/>
              <a:t>communicate</a:t>
            </a:r>
            <a:r>
              <a:rPr lang="de-AT" dirty="0"/>
              <a:t> </a:t>
            </a:r>
            <a:r>
              <a:rPr lang="de-AT" dirty="0" err="1"/>
              <a:t>the</a:t>
            </a:r>
            <a:r>
              <a:rPr lang="de-AT" dirty="0"/>
              <a:t> </a:t>
            </a:r>
            <a:r>
              <a:rPr lang="de-AT" dirty="0" err="1"/>
              <a:t>poin</a:t>
            </a:r>
            <a:r>
              <a:rPr lang="de-AT" dirty="0"/>
              <a:t>, </a:t>
            </a:r>
            <a:r>
              <a:rPr lang="de-AT" dirty="0" err="1"/>
              <a:t>if</a:t>
            </a:r>
            <a:r>
              <a:rPr lang="de-AT" dirty="0"/>
              <a:t> </a:t>
            </a:r>
            <a:r>
              <a:rPr lang="de-AT" dirty="0" err="1"/>
              <a:t>there</a:t>
            </a:r>
            <a:r>
              <a:rPr lang="de-AT" dirty="0"/>
              <a:t> </a:t>
            </a:r>
            <a:r>
              <a:rPr lang="de-AT" dirty="0" err="1"/>
              <a:t>is</a:t>
            </a:r>
            <a:r>
              <a:rPr lang="de-AT" dirty="0"/>
              <a:t> </a:t>
            </a:r>
            <a:r>
              <a:rPr lang="de-AT" dirty="0" err="1"/>
              <a:t>no</a:t>
            </a:r>
            <a:r>
              <a:rPr lang="de-AT" dirty="0"/>
              <a:t> </a:t>
            </a:r>
            <a:r>
              <a:rPr lang="de-AT" dirty="0" err="1"/>
              <a:t>consistent</a:t>
            </a:r>
            <a:r>
              <a:rPr lang="de-AT" dirty="0"/>
              <a:t> </a:t>
            </a:r>
            <a:r>
              <a:rPr lang="de-AT" dirty="0" err="1"/>
              <a:t>argument</a:t>
            </a:r>
            <a:r>
              <a:rPr lang="de-AT" dirty="0"/>
              <a:t>, </a:t>
            </a:r>
            <a:r>
              <a:rPr lang="de-AT" dirty="0" err="1"/>
              <a:t>insufficient</a:t>
            </a:r>
            <a:r>
              <a:rPr lang="de-AT" dirty="0"/>
              <a:t> support, </a:t>
            </a:r>
            <a:r>
              <a:rPr lang="de-AT" dirty="0" err="1"/>
              <a:t>insufficient</a:t>
            </a:r>
            <a:r>
              <a:rPr lang="de-AT" dirty="0"/>
              <a:t> </a:t>
            </a:r>
            <a:r>
              <a:rPr lang="de-AT" dirty="0" err="1"/>
              <a:t>critical</a:t>
            </a:r>
            <a:r>
              <a:rPr lang="de-AT" dirty="0"/>
              <a:t> </a:t>
            </a:r>
            <a:r>
              <a:rPr lang="de-AT" dirty="0" err="1"/>
              <a:t>reflection</a:t>
            </a:r>
            <a:r>
              <a:rPr lang="de-AT" dirty="0"/>
              <a:t>, </a:t>
            </a:r>
            <a:r>
              <a:rPr lang="de-AT" dirty="0" err="1"/>
              <a:t>then</a:t>
            </a:r>
            <a:r>
              <a:rPr lang="de-AT" dirty="0"/>
              <a:t> </a:t>
            </a:r>
            <a:r>
              <a:rPr lang="de-AT" dirty="0" err="1"/>
              <a:t>the</a:t>
            </a:r>
            <a:r>
              <a:rPr lang="de-AT" dirty="0"/>
              <a:t> </a:t>
            </a:r>
            <a:r>
              <a:rPr lang="de-AT" dirty="0" err="1"/>
              <a:t>students</a:t>
            </a:r>
            <a:r>
              <a:rPr lang="de-AT" dirty="0"/>
              <a:t> will not </a:t>
            </a:r>
            <a:r>
              <a:rPr lang="de-AT" dirty="0" err="1"/>
              <a:t>get</a:t>
            </a:r>
            <a:r>
              <a:rPr lang="de-AT" dirty="0"/>
              <a:t> a </a:t>
            </a:r>
            <a:r>
              <a:rPr lang="de-AT" dirty="0" err="1"/>
              <a:t>lot</a:t>
            </a:r>
            <a:r>
              <a:rPr lang="de-AT" dirty="0"/>
              <a:t> </a:t>
            </a:r>
            <a:r>
              <a:rPr lang="de-AT" dirty="0" err="1"/>
              <a:t>of</a:t>
            </a:r>
            <a:r>
              <a:rPr lang="de-AT" dirty="0"/>
              <a:t> </a:t>
            </a:r>
            <a:r>
              <a:rPr lang="de-AT" dirty="0" err="1"/>
              <a:t>points</a:t>
            </a:r>
            <a:r>
              <a:rPr lang="de-AT" dirty="0"/>
              <a:t>. Grammar and </a:t>
            </a:r>
            <a:r>
              <a:rPr lang="de-AT" dirty="0" err="1"/>
              <a:t>spelling</a:t>
            </a:r>
            <a:r>
              <a:rPr lang="de-AT" dirty="0"/>
              <a:t> </a:t>
            </a:r>
            <a:r>
              <a:rPr lang="de-AT" dirty="0" err="1"/>
              <a:t>are</a:t>
            </a:r>
            <a:r>
              <a:rPr lang="de-AT" dirty="0"/>
              <a:t> </a:t>
            </a:r>
            <a:r>
              <a:rPr lang="de-AT" dirty="0" err="1"/>
              <a:t>assumed</a:t>
            </a:r>
            <a:r>
              <a:rPr lang="de-AT" dirty="0"/>
              <a:t> </a:t>
            </a:r>
            <a:r>
              <a:rPr lang="de-AT" dirty="0" err="1"/>
              <a:t>to</a:t>
            </a:r>
            <a:r>
              <a:rPr lang="de-AT" dirty="0"/>
              <a:t> </a:t>
            </a:r>
            <a:r>
              <a:rPr lang="de-AT" dirty="0" err="1"/>
              <a:t>be</a:t>
            </a:r>
            <a:r>
              <a:rPr lang="de-AT" dirty="0"/>
              <a:t> </a:t>
            </a:r>
            <a:r>
              <a:rPr lang="de-AT" dirty="0" err="1"/>
              <a:t>correct</a:t>
            </a:r>
            <a:r>
              <a:rPr lang="de-AT" dirty="0"/>
              <a:t>. </a:t>
            </a:r>
          </a:p>
        </p:txBody>
      </p:sp>
    </p:spTree>
    <p:extLst>
      <p:ext uri="{BB962C8B-B14F-4D97-AF65-F5344CB8AC3E}">
        <p14:creationId xmlns:p14="http://schemas.microsoft.com/office/powerpoint/2010/main" val="4286856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0336-E0BC-40B1-B73A-15A37A6C1E8F}"/>
              </a:ext>
            </a:extLst>
          </p:cNvPr>
          <p:cNvSpPr>
            <a:spLocks noGrp="1"/>
          </p:cNvSpPr>
          <p:nvPr>
            <p:ph type="title"/>
          </p:nvPr>
        </p:nvSpPr>
        <p:spPr/>
        <p:txBody>
          <a:bodyPr/>
          <a:lstStyle/>
          <a:p>
            <a:r>
              <a:rPr lang="de-AT" dirty="0"/>
              <a:t>The </a:t>
            </a:r>
            <a:r>
              <a:rPr lang="de-AT" dirty="0" err="1"/>
              <a:t>core</a:t>
            </a:r>
            <a:r>
              <a:rPr lang="de-AT" dirty="0"/>
              <a:t> </a:t>
            </a:r>
            <a:r>
              <a:rPr lang="de-AT" dirty="0" err="1"/>
              <a:t>idea</a:t>
            </a:r>
            <a:r>
              <a:rPr lang="de-AT" dirty="0"/>
              <a:t>(s) </a:t>
            </a:r>
            <a:r>
              <a:rPr lang="de-AT" dirty="0" err="1"/>
              <a:t>of</a:t>
            </a:r>
            <a:r>
              <a:rPr lang="de-AT" dirty="0"/>
              <a:t> TOK</a:t>
            </a:r>
            <a:br>
              <a:rPr lang="de-AT" dirty="0"/>
            </a:br>
            <a:r>
              <a:rPr lang="de-AT" dirty="0"/>
              <a:t>(</a:t>
            </a:r>
            <a:r>
              <a:rPr lang="de-AT" dirty="0" err="1"/>
              <a:t>maybe</a:t>
            </a:r>
            <a:r>
              <a:rPr lang="de-AT" dirty="0"/>
              <a:t> </a:t>
            </a:r>
            <a:r>
              <a:rPr lang="de-AT" dirty="0" err="1"/>
              <a:t>of</a:t>
            </a:r>
            <a:r>
              <a:rPr lang="de-AT" dirty="0"/>
              <a:t> </a:t>
            </a:r>
            <a:r>
              <a:rPr lang="de-AT" dirty="0" err="1"/>
              <a:t>philosphy</a:t>
            </a:r>
            <a:r>
              <a:rPr lang="de-AT" dirty="0"/>
              <a:t> in </a:t>
            </a:r>
            <a:r>
              <a:rPr lang="de-AT" dirty="0" err="1"/>
              <a:t>general</a:t>
            </a:r>
            <a:r>
              <a:rPr lang="de-AT" dirty="0"/>
              <a:t>)</a:t>
            </a:r>
          </a:p>
        </p:txBody>
      </p:sp>
      <p:sp>
        <p:nvSpPr>
          <p:cNvPr id="3" name="Content Placeholder 2">
            <a:extLst>
              <a:ext uri="{FF2B5EF4-FFF2-40B4-BE49-F238E27FC236}">
                <a16:creationId xmlns:a16="http://schemas.microsoft.com/office/drawing/2014/main" id="{0AC0DEE3-0711-42AF-A0C2-720233F7C0D4}"/>
              </a:ext>
            </a:extLst>
          </p:cNvPr>
          <p:cNvSpPr>
            <a:spLocks noGrp="1"/>
          </p:cNvSpPr>
          <p:nvPr>
            <p:ph idx="1"/>
          </p:nvPr>
        </p:nvSpPr>
        <p:spPr/>
        <p:txBody>
          <a:bodyPr/>
          <a:lstStyle/>
          <a:p>
            <a:r>
              <a:rPr lang="de-AT" dirty="0" err="1"/>
              <a:t>To</a:t>
            </a:r>
            <a:r>
              <a:rPr lang="de-AT" dirty="0"/>
              <a:t> find out </a:t>
            </a:r>
            <a:r>
              <a:rPr lang="de-AT" dirty="0" err="1"/>
              <a:t>the</a:t>
            </a:r>
            <a:r>
              <a:rPr lang="de-AT" dirty="0"/>
              <a:t> „real“ </a:t>
            </a:r>
            <a:r>
              <a:rPr lang="de-AT" dirty="0" err="1"/>
              <a:t>issue</a:t>
            </a:r>
            <a:r>
              <a:rPr lang="de-AT" dirty="0"/>
              <a:t> </a:t>
            </a:r>
            <a:r>
              <a:rPr lang="de-AT" dirty="0" err="1"/>
              <a:t>behind</a:t>
            </a:r>
            <a:r>
              <a:rPr lang="de-AT" dirty="0"/>
              <a:t> </a:t>
            </a:r>
            <a:r>
              <a:rPr lang="de-AT" dirty="0" err="1"/>
              <a:t>things</a:t>
            </a:r>
            <a:r>
              <a:rPr lang="de-AT" dirty="0"/>
              <a:t>. The Knowledge </a:t>
            </a:r>
            <a:r>
              <a:rPr lang="de-AT" dirty="0" err="1"/>
              <a:t>Issue</a:t>
            </a:r>
            <a:r>
              <a:rPr lang="de-AT" dirty="0"/>
              <a:t> (KI). </a:t>
            </a:r>
          </a:p>
          <a:p>
            <a:r>
              <a:rPr lang="de-AT" dirty="0" err="1"/>
              <a:t>To</a:t>
            </a:r>
            <a:r>
              <a:rPr lang="de-AT" dirty="0"/>
              <a:t> </a:t>
            </a:r>
            <a:r>
              <a:rPr lang="de-AT" dirty="0" err="1"/>
              <a:t>critically</a:t>
            </a:r>
            <a:r>
              <a:rPr lang="de-AT" dirty="0"/>
              <a:t> </a:t>
            </a:r>
            <a:r>
              <a:rPr lang="de-AT" dirty="0" err="1"/>
              <a:t>question</a:t>
            </a:r>
            <a:r>
              <a:rPr lang="de-AT" dirty="0"/>
              <a:t> </a:t>
            </a:r>
            <a:r>
              <a:rPr lang="de-AT" dirty="0" err="1"/>
              <a:t>the</a:t>
            </a:r>
            <a:r>
              <a:rPr lang="de-AT" dirty="0"/>
              <a:t> </a:t>
            </a:r>
            <a:r>
              <a:rPr lang="de-AT" dirty="0" err="1"/>
              <a:t>sources</a:t>
            </a:r>
            <a:r>
              <a:rPr lang="de-AT" dirty="0"/>
              <a:t> </a:t>
            </a:r>
            <a:r>
              <a:rPr lang="de-AT" dirty="0" err="1"/>
              <a:t>of</a:t>
            </a:r>
            <a:r>
              <a:rPr lang="de-AT" dirty="0"/>
              <a:t> </a:t>
            </a:r>
            <a:r>
              <a:rPr lang="de-AT" dirty="0" err="1"/>
              <a:t>knowledge</a:t>
            </a:r>
            <a:r>
              <a:rPr lang="de-AT" dirty="0"/>
              <a:t> in </a:t>
            </a:r>
            <a:r>
              <a:rPr lang="de-AT" dirty="0" err="1"/>
              <a:t>one‘s</a:t>
            </a:r>
            <a:r>
              <a:rPr lang="de-AT" dirty="0"/>
              <a:t> own </a:t>
            </a:r>
            <a:r>
              <a:rPr lang="de-AT" dirty="0" err="1"/>
              <a:t>subject</a:t>
            </a:r>
            <a:r>
              <a:rPr lang="de-AT" dirty="0"/>
              <a:t>.</a:t>
            </a:r>
          </a:p>
          <a:p>
            <a:r>
              <a:rPr lang="de-AT" dirty="0"/>
              <a:t>The </a:t>
            </a:r>
            <a:r>
              <a:rPr lang="de-AT" dirty="0" err="1"/>
              <a:t>idea</a:t>
            </a:r>
            <a:r>
              <a:rPr lang="de-AT" dirty="0"/>
              <a:t> </a:t>
            </a:r>
            <a:r>
              <a:rPr lang="de-AT" dirty="0" err="1"/>
              <a:t>is</a:t>
            </a:r>
            <a:r>
              <a:rPr lang="de-AT" dirty="0"/>
              <a:t> not </a:t>
            </a:r>
            <a:r>
              <a:rPr lang="de-AT" dirty="0" err="1"/>
              <a:t>to</a:t>
            </a:r>
            <a:r>
              <a:rPr lang="de-AT" dirty="0"/>
              <a:t> </a:t>
            </a:r>
            <a:r>
              <a:rPr lang="de-AT" dirty="0" err="1"/>
              <a:t>provide</a:t>
            </a:r>
            <a:r>
              <a:rPr lang="de-AT" dirty="0"/>
              <a:t> a final definitive </a:t>
            </a:r>
            <a:r>
              <a:rPr lang="de-AT" dirty="0" err="1"/>
              <a:t>answer</a:t>
            </a:r>
            <a:r>
              <a:rPr lang="de-AT" dirty="0"/>
              <a:t> </a:t>
            </a:r>
            <a:r>
              <a:rPr lang="de-AT" dirty="0" err="1"/>
              <a:t>to</a:t>
            </a:r>
            <a:r>
              <a:rPr lang="de-AT" dirty="0"/>
              <a:t> Knowledge </a:t>
            </a:r>
            <a:r>
              <a:rPr lang="de-AT" dirty="0" err="1"/>
              <a:t>Issues</a:t>
            </a:r>
            <a:r>
              <a:rPr lang="de-AT" dirty="0"/>
              <a:t>.</a:t>
            </a:r>
          </a:p>
          <a:p>
            <a:r>
              <a:rPr lang="de-AT" dirty="0" err="1"/>
              <a:t>If</a:t>
            </a:r>
            <a:r>
              <a:rPr lang="de-AT" dirty="0"/>
              <a:t> </a:t>
            </a:r>
            <a:r>
              <a:rPr lang="de-AT" dirty="0" err="1"/>
              <a:t>students</a:t>
            </a:r>
            <a:r>
              <a:rPr lang="de-AT" dirty="0"/>
              <a:t> </a:t>
            </a:r>
            <a:r>
              <a:rPr lang="de-AT" dirty="0" err="1"/>
              <a:t>show</a:t>
            </a:r>
            <a:r>
              <a:rPr lang="de-AT" dirty="0"/>
              <a:t> an </a:t>
            </a:r>
            <a:r>
              <a:rPr lang="de-AT" dirty="0" err="1"/>
              <a:t>awareness</a:t>
            </a:r>
            <a:r>
              <a:rPr lang="de-AT" dirty="0"/>
              <a:t> </a:t>
            </a:r>
            <a:r>
              <a:rPr lang="de-AT" dirty="0" err="1"/>
              <a:t>of</a:t>
            </a:r>
            <a:r>
              <a:rPr lang="de-AT" dirty="0"/>
              <a:t> </a:t>
            </a:r>
            <a:r>
              <a:rPr lang="de-AT" dirty="0" err="1"/>
              <a:t>the</a:t>
            </a:r>
            <a:r>
              <a:rPr lang="de-AT" dirty="0"/>
              <a:t> </a:t>
            </a:r>
            <a:r>
              <a:rPr lang="de-AT" dirty="0" err="1"/>
              <a:t>issues</a:t>
            </a:r>
            <a:r>
              <a:rPr lang="de-AT" dirty="0"/>
              <a:t> </a:t>
            </a:r>
            <a:r>
              <a:rPr lang="de-AT" dirty="0" err="1"/>
              <a:t>then</a:t>
            </a:r>
            <a:r>
              <a:rPr lang="de-AT" dirty="0"/>
              <a:t> </a:t>
            </a:r>
            <a:r>
              <a:rPr lang="de-AT" dirty="0" err="1"/>
              <a:t>this</a:t>
            </a:r>
            <a:r>
              <a:rPr lang="de-AT" dirty="0"/>
              <a:t> </a:t>
            </a:r>
            <a:r>
              <a:rPr lang="de-AT" dirty="0" err="1"/>
              <a:t>is</a:t>
            </a:r>
            <a:r>
              <a:rPr lang="de-AT" dirty="0"/>
              <a:t> </a:t>
            </a:r>
            <a:r>
              <a:rPr lang="de-AT" dirty="0" err="1"/>
              <a:t>already</a:t>
            </a:r>
            <a:r>
              <a:rPr lang="de-AT" dirty="0"/>
              <a:t> </a:t>
            </a:r>
            <a:r>
              <a:rPr lang="de-AT" dirty="0" err="1"/>
              <a:t>much</a:t>
            </a:r>
            <a:r>
              <a:rPr lang="de-AT" dirty="0"/>
              <a:t>.</a:t>
            </a:r>
          </a:p>
          <a:p>
            <a:r>
              <a:rPr lang="de-AT" dirty="0" err="1"/>
              <a:t>Important</a:t>
            </a:r>
            <a:r>
              <a:rPr lang="de-AT" dirty="0"/>
              <a:t>: a </a:t>
            </a:r>
            <a:r>
              <a:rPr lang="de-AT" dirty="0" err="1"/>
              <a:t>clear</a:t>
            </a:r>
            <a:r>
              <a:rPr lang="de-AT" dirty="0"/>
              <a:t> </a:t>
            </a:r>
            <a:r>
              <a:rPr lang="de-AT" dirty="0" err="1"/>
              <a:t>answer</a:t>
            </a:r>
            <a:r>
              <a:rPr lang="de-AT" dirty="0"/>
              <a:t> </a:t>
            </a:r>
            <a:r>
              <a:rPr lang="de-AT" dirty="0" err="1"/>
              <a:t>can</a:t>
            </a:r>
            <a:r>
              <a:rPr lang="de-AT" dirty="0"/>
              <a:t> </a:t>
            </a:r>
            <a:r>
              <a:rPr lang="de-AT" dirty="0" err="1"/>
              <a:t>be</a:t>
            </a:r>
            <a:r>
              <a:rPr lang="de-AT" dirty="0"/>
              <a:t> also a </a:t>
            </a:r>
            <a:r>
              <a:rPr lang="de-AT" dirty="0" err="1"/>
              <a:t>balanced</a:t>
            </a:r>
            <a:r>
              <a:rPr lang="de-AT" dirty="0"/>
              <a:t> </a:t>
            </a:r>
            <a:r>
              <a:rPr lang="de-AT" dirty="0" err="1"/>
              <a:t>answer</a:t>
            </a:r>
            <a:r>
              <a:rPr lang="de-AT" dirty="0"/>
              <a:t>! </a:t>
            </a:r>
            <a:r>
              <a:rPr lang="de-AT" dirty="0" err="1"/>
              <a:t>To</a:t>
            </a:r>
            <a:r>
              <a:rPr lang="de-AT" dirty="0"/>
              <a:t> </a:t>
            </a:r>
            <a:r>
              <a:rPr lang="de-AT" dirty="0" err="1"/>
              <a:t>does</a:t>
            </a:r>
            <a:r>
              <a:rPr lang="de-AT" dirty="0"/>
              <a:t> not </a:t>
            </a:r>
            <a:r>
              <a:rPr lang="de-AT" dirty="0" err="1"/>
              <a:t>have</a:t>
            </a:r>
            <a:r>
              <a:rPr lang="de-AT" dirty="0"/>
              <a:t> </a:t>
            </a:r>
            <a:r>
              <a:rPr lang="de-AT" dirty="0" err="1"/>
              <a:t>to</a:t>
            </a:r>
            <a:r>
              <a:rPr lang="de-AT" dirty="0"/>
              <a:t> </a:t>
            </a:r>
            <a:r>
              <a:rPr lang="de-AT" dirty="0" err="1"/>
              <a:t>be</a:t>
            </a:r>
            <a:r>
              <a:rPr lang="de-AT" dirty="0"/>
              <a:t> a </a:t>
            </a:r>
            <a:r>
              <a:rPr lang="de-AT" dirty="0" err="1"/>
              <a:t>yes</a:t>
            </a:r>
            <a:r>
              <a:rPr lang="de-AT" dirty="0"/>
              <a:t>/</a:t>
            </a:r>
            <a:r>
              <a:rPr lang="de-AT" dirty="0" err="1"/>
              <a:t>no</a:t>
            </a:r>
            <a:r>
              <a:rPr lang="de-AT" dirty="0"/>
              <a:t> </a:t>
            </a:r>
            <a:r>
              <a:rPr lang="de-AT" dirty="0" err="1"/>
              <a:t>answer</a:t>
            </a:r>
            <a:r>
              <a:rPr lang="de-AT" dirty="0"/>
              <a:t>! </a:t>
            </a:r>
            <a:r>
              <a:rPr lang="de-AT" dirty="0" err="1"/>
              <a:t>It</a:t>
            </a:r>
            <a:r>
              <a:rPr lang="de-AT" dirty="0"/>
              <a:t> </a:t>
            </a:r>
            <a:r>
              <a:rPr lang="de-AT" dirty="0" err="1"/>
              <a:t>can</a:t>
            </a:r>
            <a:r>
              <a:rPr lang="de-AT" dirty="0"/>
              <a:t> </a:t>
            </a:r>
            <a:r>
              <a:rPr lang="de-AT" dirty="0" err="1"/>
              <a:t>be</a:t>
            </a:r>
            <a:r>
              <a:rPr lang="de-AT" dirty="0"/>
              <a:t> a „</a:t>
            </a:r>
            <a:r>
              <a:rPr lang="de-AT" dirty="0" err="1"/>
              <a:t>it</a:t>
            </a:r>
            <a:r>
              <a:rPr lang="de-AT" dirty="0"/>
              <a:t> </a:t>
            </a:r>
            <a:r>
              <a:rPr lang="de-AT" dirty="0" err="1"/>
              <a:t>depends</a:t>
            </a:r>
            <a:r>
              <a:rPr lang="de-AT" dirty="0"/>
              <a:t>“ </a:t>
            </a:r>
            <a:r>
              <a:rPr lang="de-AT" dirty="0" err="1"/>
              <a:t>answer</a:t>
            </a:r>
            <a:r>
              <a:rPr lang="de-AT" dirty="0"/>
              <a:t>, </a:t>
            </a:r>
            <a:r>
              <a:rPr lang="de-AT" dirty="0" err="1"/>
              <a:t>or</a:t>
            </a:r>
            <a:r>
              <a:rPr lang="de-AT" dirty="0"/>
              <a:t> a „</a:t>
            </a:r>
            <a:r>
              <a:rPr lang="de-AT" dirty="0" err="1"/>
              <a:t>yes</a:t>
            </a:r>
            <a:r>
              <a:rPr lang="de-AT" dirty="0"/>
              <a:t>, but…“ </a:t>
            </a:r>
            <a:r>
              <a:rPr lang="de-AT" dirty="0" err="1"/>
              <a:t>or</a:t>
            </a:r>
            <a:r>
              <a:rPr lang="de-AT" dirty="0"/>
              <a:t> „</a:t>
            </a:r>
            <a:r>
              <a:rPr lang="de-AT" dirty="0" err="1"/>
              <a:t>no</a:t>
            </a:r>
            <a:r>
              <a:rPr lang="de-AT" dirty="0"/>
              <a:t>, but…“ </a:t>
            </a:r>
            <a:r>
              <a:rPr lang="de-AT" dirty="0" err="1"/>
              <a:t>answer</a:t>
            </a:r>
            <a:r>
              <a:rPr lang="de-AT" dirty="0"/>
              <a:t>.</a:t>
            </a:r>
          </a:p>
        </p:txBody>
      </p:sp>
    </p:spTree>
    <p:extLst>
      <p:ext uri="{BB962C8B-B14F-4D97-AF65-F5344CB8AC3E}">
        <p14:creationId xmlns:p14="http://schemas.microsoft.com/office/powerpoint/2010/main" val="2636223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9052-E6ED-49C1-95EC-C2BB77EB3BD5}"/>
              </a:ext>
            </a:extLst>
          </p:cNvPr>
          <p:cNvSpPr>
            <a:spLocks noGrp="1"/>
          </p:cNvSpPr>
          <p:nvPr>
            <p:ph type="title"/>
          </p:nvPr>
        </p:nvSpPr>
        <p:spPr/>
        <p:txBody>
          <a:bodyPr>
            <a:normAutofit/>
          </a:bodyPr>
          <a:lstStyle/>
          <a:p>
            <a:r>
              <a:rPr lang="de-AT" dirty="0"/>
              <a:t>Carolus </a:t>
            </a:r>
            <a:r>
              <a:rPr lang="de-AT" dirty="0" err="1"/>
              <a:t>Linneaus</a:t>
            </a:r>
            <a:r>
              <a:rPr lang="de-AT" dirty="0"/>
              <a:t> (Carl </a:t>
            </a:r>
            <a:r>
              <a:rPr lang="de-AT" dirty="0" err="1"/>
              <a:t>Lineé</a:t>
            </a:r>
            <a:r>
              <a:rPr lang="de-AT" dirty="0"/>
              <a:t>)</a:t>
            </a:r>
            <a:br>
              <a:rPr lang="de-AT" dirty="0"/>
            </a:br>
            <a:r>
              <a:rPr lang="de-AT" dirty="0"/>
              <a:t>also </a:t>
            </a:r>
            <a:r>
              <a:rPr lang="de-AT" dirty="0" err="1"/>
              <a:t>classified</a:t>
            </a:r>
            <a:r>
              <a:rPr lang="de-AT" dirty="0"/>
              <a:t> </a:t>
            </a:r>
            <a:r>
              <a:rPr lang="de-AT" dirty="0" err="1"/>
              <a:t>humans</a:t>
            </a:r>
            <a:endParaRPr lang="de-AT" dirty="0"/>
          </a:p>
        </p:txBody>
      </p:sp>
      <p:pic>
        <p:nvPicPr>
          <p:cNvPr id="5" name="Content Placeholder 4" descr="A person posing for the camera&#10;&#10;Description generated with very high confidence">
            <a:extLst>
              <a:ext uri="{FF2B5EF4-FFF2-40B4-BE49-F238E27FC236}">
                <a16:creationId xmlns:a16="http://schemas.microsoft.com/office/drawing/2014/main" id="{F9CBBD87-2BE0-46B8-9785-95768305C2C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37585" y="368443"/>
            <a:ext cx="3975995" cy="4791385"/>
          </a:xfrm>
        </p:spPr>
      </p:pic>
      <p:sp>
        <p:nvSpPr>
          <p:cNvPr id="6" name="Rectangle 5">
            <a:extLst>
              <a:ext uri="{FF2B5EF4-FFF2-40B4-BE49-F238E27FC236}">
                <a16:creationId xmlns:a16="http://schemas.microsoft.com/office/drawing/2014/main" id="{795E250D-EF9E-4CE7-9DC0-95C9A196A93C}"/>
              </a:ext>
            </a:extLst>
          </p:cNvPr>
          <p:cNvSpPr/>
          <p:nvPr/>
        </p:nvSpPr>
        <p:spPr>
          <a:xfrm>
            <a:off x="677334" y="1930400"/>
            <a:ext cx="6963507" cy="4832092"/>
          </a:xfrm>
          <a:prstGeom prst="rect">
            <a:avLst/>
          </a:prstGeom>
        </p:spPr>
        <p:txBody>
          <a:bodyPr wrap="square">
            <a:spAutoFit/>
          </a:bodyPr>
          <a:lstStyle/>
          <a:p>
            <a:pPr>
              <a:spcAft>
                <a:spcPts val="600"/>
              </a:spcAft>
              <a:buFont typeface="Arial" panose="020B0604020202020204" pitchFamily="34" charset="0"/>
              <a:buChar char="•"/>
            </a:pPr>
            <a:r>
              <a:rPr lang="en-US" b="1" dirty="0"/>
              <a:t>The </a:t>
            </a:r>
            <a:r>
              <a:rPr lang="en-US" b="1" i="1" dirty="0" err="1"/>
              <a:t>Americanus</a:t>
            </a:r>
            <a:r>
              <a:rPr lang="en-US" b="1" dirty="0"/>
              <a:t>: </a:t>
            </a:r>
            <a:r>
              <a:rPr lang="en-US" dirty="0"/>
              <a:t>red, choleraic, righteous; black, straight, thick hair; stubborn, zealous, free; painting himself with red lines, and regulated by customs.</a:t>
            </a:r>
            <a:r>
              <a:rPr lang="en-US" baseline="30000" dirty="0">
                <a:hlinkClick r:id="rId3"/>
              </a:rPr>
              <a:t>[19]</a:t>
            </a:r>
            <a:endParaRPr lang="en-US" dirty="0"/>
          </a:p>
          <a:p>
            <a:pPr>
              <a:spcAft>
                <a:spcPts val="600"/>
              </a:spcAft>
              <a:buFont typeface="Arial" panose="020B0604020202020204" pitchFamily="34" charset="0"/>
              <a:buChar char="•"/>
            </a:pPr>
            <a:r>
              <a:rPr lang="en-US" b="1" dirty="0"/>
              <a:t>The </a:t>
            </a:r>
            <a:r>
              <a:rPr lang="en-US" b="1" i="1" dirty="0"/>
              <a:t>Europeanus</a:t>
            </a:r>
            <a:r>
              <a:rPr lang="en-US" b="1" dirty="0"/>
              <a:t>: </a:t>
            </a:r>
            <a:r>
              <a:rPr lang="en-US" dirty="0"/>
              <a:t>white, sanguine, </a:t>
            </a:r>
            <a:r>
              <a:rPr lang="en-US" dirty="0" err="1"/>
              <a:t>browny</a:t>
            </a:r>
            <a:r>
              <a:rPr lang="en-US" dirty="0"/>
              <a:t>; with abundant, long hair; blue eyes; gentle, acute, inventive; covered with close vestments; and governed by laws.</a:t>
            </a:r>
            <a:r>
              <a:rPr lang="en-US" baseline="30000" dirty="0">
                <a:hlinkClick r:id="rId4"/>
              </a:rPr>
              <a:t>[20]</a:t>
            </a:r>
            <a:endParaRPr lang="en-US" dirty="0"/>
          </a:p>
          <a:p>
            <a:pPr>
              <a:spcAft>
                <a:spcPts val="600"/>
              </a:spcAft>
              <a:buFont typeface="Arial" panose="020B0604020202020204" pitchFamily="34" charset="0"/>
              <a:buChar char="•"/>
            </a:pPr>
            <a:r>
              <a:rPr lang="en-US" b="1" dirty="0"/>
              <a:t>The </a:t>
            </a:r>
            <a:r>
              <a:rPr lang="en-US" b="1" i="1" dirty="0" err="1"/>
              <a:t>Asiaticus</a:t>
            </a:r>
            <a:r>
              <a:rPr lang="en-US" b="1" dirty="0"/>
              <a:t>: </a:t>
            </a:r>
            <a:r>
              <a:rPr lang="en-US" dirty="0"/>
              <a:t>yellow, melancholic, stiff; black hair, dark eyes; severe, haughty, greedy; covered with loose clothing; and ruled by opinions.</a:t>
            </a:r>
            <a:r>
              <a:rPr lang="en-US" baseline="30000" dirty="0">
                <a:hlinkClick r:id="rId5"/>
              </a:rPr>
              <a:t>[21]</a:t>
            </a:r>
            <a:endParaRPr lang="en-US" dirty="0"/>
          </a:p>
          <a:p>
            <a:pPr>
              <a:spcAft>
                <a:spcPts val="600"/>
              </a:spcAft>
              <a:buFont typeface="Arial" panose="020B0604020202020204" pitchFamily="34" charset="0"/>
              <a:buChar char="•"/>
            </a:pPr>
            <a:r>
              <a:rPr lang="en-US" b="1" dirty="0"/>
              <a:t>The </a:t>
            </a:r>
            <a:r>
              <a:rPr lang="en-US" b="1" i="1" dirty="0" err="1"/>
              <a:t>Afer</a:t>
            </a:r>
            <a:r>
              <a:rPr lang="en-US" b="1" dirty="0"/>
              <a:t> or </a:t>
            </a:r>
            <a:r>
              <a:rPr lang="en-US" b="1" i="1" dirty="0"/>
              <a:t>Africanus</a:t>
            </a:r>
            <a:r>
              <a:rPr lang="en-US" b="1" dirty="0"/>
              <a:t>: </a:t>
            </a:r>
            <a:r>
              <a:rPr lang="en-US" dirty="0"/>
              <a:t>black, phlegmatic, relaxed; black, frizzled hair; silky skin, flat nose, tumid lips; females without shame; mammary glands give milk abundantly; crafty, sly, lazy, cunning, lustful, careless; anoints himself with grease; and governed by caprice.</a:t>
            </a:r>
            <a:r>
              <a:rPr lang="en-US" baseline="30000" dirty="0">
                <a:hlinkClick r:id="rId6"/>
              </a:rPr>
              <a:t>[22]</a:t>
            </a:r>
            <a:endParaRPr lang="en-US" dirty="0"/>
          </a:p>
          <a:p>
            <a:pPr>
              <a:spcAft>
                <a:spcPts val="600"/>
              </a:spcAft>
              <a:buFont typeface="Arial" panose="020B0604020202020204" pitchFamily="34" charset="0"/>
              <a:buChar char="•"/>
            </a:pPr>
            <a:r>
              <a:rPr lang="en-US" b="1" dirty="0"/>
              <a:t>The </a:t>
            </a:r>
            <a:r>
              <a:rPr lang="en-US" b="1" i="1" dirty="0" err="1"/>
              <a:t>Monstrosus</a:t>
            </a:r>
            <a:r>
              <a:rPr lang="en-US" b="1" dirty="0"/>
              <a:t> </a:t>
            </a:r>
            <a:r>
              <a:rPr lang="en-US" dirty="0"/>
              <a:t>were mythologic humans which didn't appear in the first editions of </a:t>
            </a:r>
            <a:r>
              <a:rPr lang="en-US" i="1" dirty="0" err="1"/>
              <a:t>Systema</a:t>
            </a:r>
            <a:r>
              <a:rPr lang="en-US" i="1" dirty="0"/>
              <a:t> </a:t>
            </a:r>
            <a:r>
              <a:rPr lang="en-US" i="1" dirty="0" err="1"/>
              <a:t>Naturae</a:t>
            </a:r>
            <a:r>
              <a:rPr lang="en-US" i="1" dirty="0"/>
              <a:t>.</a:t>
            </a:r>
            <a:r>
              <a:rPr lang="en-US" dirty="0"/>
              <a:t> </a:t>
            </a:r>
          </a:p>
        </p:txBody>
      </p:sp>
    </p:spTree>
    <p:extLst>
      <p:ext uri="{BB962C8B-B14F-4D97-AF65-F5344CB8AC3E}">
        <p14:creationId xmlns:p14="http://schemas.microsoft.com/office/powerpoint/2010/main" val="2303091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0336-E0BC-40B1-B73A-15A37A6C1E8F}"/>
              </a:ext>
            </a:extLst>
          </p:cNvPr>
          <p:cNvSpPr>
            <a:spLocks noGrp="1"/>
          </p:cNvSpPr>
          <p:nvPr>
            <p:ph type="title"/>
          </p:nvPr>
        </p:nvSpPr>
        <p:spPr/>
        <p:txBody>
          <a:bodyPr/>
          <a:lstStyle/>
          <a:p>
            <a:r>
              <a:rPr lang="de-AT" dirty="0"/>
              <a:t>Do </a:t>
            </a:r>
            <a:r>
              <a:rPr lang="de-AT" dirty="0" err="1"/>
              <a:t>you</a:t>
            </a:r>
            <a:r>
              <a:rPr lang="de-AT" dirty="0"/>
              <a:t> like </a:t>
            </a:r>
            <a:r>
              <a:rPr lang="de-AT" dirty="0" err="1"/>
              <a:t>chocolate</a:t>
            </a:r>
            <a:r>
              <a:rPr lang="de-AT" dirty="0"/>
              <a:t> </a:t>
            </a:r>
            <a:r>
              <a:rPr lang="de-AT" dirty="0" err="1"/>
              <a:t>cake</a:t>
            </a:r>
            <a:r>
              <a:rPr lang="de-AT" dirty="0"/>
              <a:t> </a:t>
            </a:r>
            <a:r>
              <a:rPr lang="de-AT" dirty="0" err="1"/>
              <a:t>or</a:t>
            </a:r>
            <a:r>
              <a:rPr lang="de-AT" dirty="0"/>
              <a:t> </a:t>
            </a:r>
            <a:r>
              <a:rPr lang="de-AT" dirty="0" err="1"/>
              <a:t>ice</a:t>
            </a:r>
            <a:r>
              <a:rPr lang="de-AT" dirty="0"/>
              <a:t> </a:t>
            </a:r>
            <a:r>
              <a:rPr lang="de-AT" dirty="0" err="1"/>
              <a:t>cream</a:t>
            </a:r>
            <a:r>
              <a:rPr lang="de-AT" dirty="0"/>
              <a:t>?</a:t>
            </a:r>
            <a:br>
              <a:rPr lang="de-AT" dirty="0"/>
            </a:br>
            <a:r>
              <a:rPr lang="de-AT" dirty="0" err="1"/>
              <a:t>Give</a:t>
            </a:r>
            <a:r>
              <a:rPr lang="de-AT" dirty="0"/>
              <a:t> a </a:t>
            </a:r>
            <a:r>
              <a:rPr lang="de-AT" dirty="0" err="1"/>
              <a:t>clear</a:t>
            </a:r>
            <a:r>
              <a:rPr lang="de-AT" dirty="0"/>
              <a:t> </a:t>
            </a:r>
            <a:r>
              <a:rPr lang="de-AT" dirty="0" err="1"/>
              <a:t>balanced</a:t>
            </a:r>
            <a:r>
              <a:rPr lang="de-AT" dirty="0"/>
              <a:t> </a:t>
            </a:r>
            <a:r>
              <a:rPr lang="de-AT" dirty="0" err="1"/>
              <a:t>answer</a:t>
            </a:r>
            <a:r>
              <a:rPr lang="de-AT" dirty="0"/>
              <a:t>!</a:t>
            </a:r>
          </a:p>
        </p:txBody>
      </p:sp>
      <p:sp>
        <p:nvSpPr>
          <p:cNvPr id="3" name="Content Placeholder 2">
            <a:extLst>
              <a:ext uri="{FF2B5EF4-FFF2-40B4-BE49-F238E27FC236}">
                <a16:creationId xmlns:a16="http://schemas.microsoft.com/office/drawing/2014/main" id="{0AC0DEE3-0711-42AF-A0C2-720233F7C0D4}"/>
              </a:ext>
            </a:extLst>
          </p:cNvPr>
          <p:cNvSpPr>
            <a:spLocks noGrp="1"/>
          </p:cNvSpPr>
          <p:nvPr>
            <p:ph idx="1"/>
          </p:nvPr>
        </p:nvSpPr>
        <p:spPr/>
        <p:txBody>
          <a:bodyPr>
            <a:normAutofit fontScale="85000" lnSpcReduction="10000"/>
          </a:bodyPr>
          <a:lstStyle/>
          <a:p>
            <a:r>
              <a:rPr lang="de-AT" dirty="0" err="1"/>
              <a:t>Students</a:t>
            </a:r>
            <a:r>
              <a:rPr lang="de-AT" dirty="0"/>
              <a:t> </a:t>
            </a:r>
            <a:r>
              <a:rPr lang="de-AT" dirty="0" err="1"/>
              <a:t>are</a:t>
            </a:r>
            <a:r>
              <a:rPr lang="de-AT" dirty="0"/>
              <a:t> </a:t>
            </a:r>
            <a:r>
              <a:rPr lang="de-AT" dirty="0" err="1"/>
              <a:t>very</a:t>
            </a:r>
            <a:r>
              <a:rPr lang="de-AT" dirty="0"/>
              <a:t> </a:t>
            </a:r>
            <a:r>
              <a:rPr lang="de-AT" dirty="0" err="1"/>
              <a:t>often</a:t>
            </a:r>
            <a:r>
              <a:rPr lang="de-AT" dirty="0"/>
              <a:t> </a:t>
            </a:r>
            <a:r>
              <a:rPr lang="de-AT" dirty="0" err="1"/>
              <a:t>confused</a:t>
            </a:r>
            <a:r>
              <a:rPr lang="de-AT" dirty="0"/>
              <a:t>, </a:t>
            </a:r>
            <a:r>
              <a:rPr lang="de-AT" dirty="0" err="1"/>
              <a:t>becasue</a:t>
            </a:r>
            <a:r>
              <a:rPr lang="de-AT" dirty="0"/>
              <a:t> </a:t>
            </a:r>
            <a:r>
              <a:rPr lang="de-AT" dirty="0" err="1"/>
              <a:t>they</a:t>
            </a:r>
            <a:r>
              <a:rPr lang="de-AT" dirty="0"/>
              <a:t> </a:t>
            </a:r>
            <a:r>
              <a:rPr lang="de-AT" dirty="0" err="1"/>
              <a:t>think</a:t>
            </a:r>
            <a:r>
              <a:rPr lang="de-AT" dirty="0"/>
              <a:t> </a:t>
            </a:r>
            <a:r>
              <a:rPr lang="de-AT" dirty="0" err="1"/>
              <a:t>that</a:t>
            </a:r>
            <a:r>
              <a:rPr lang="de-AT" dirty="0"/>
              <a:t> </a:t>
            </a:r>
            <a:r>
              <a:rPr lang="de-AT" dirty="0" err="1"/>
              <a:t>clear</a:t>
            </a:r>
            <a:r>
              <a:rPr lang="de-AT" dirty="0"/>
              <a:t> </a:t>
            </a:r>
            <a:r>
              <a:rPr lang="de-AT" dirty="0" err="1"/>
              <a:t>answers</a:t>
            </a:r>
            <a:r>
              <a:rPr lang="de-AT" dirty="0"/>
              <a:t> </a:t>
            </a:r>
            <a:r>
              <a:rPr lang="de-AT" dirty="0" err="1"/>
              <a:t>can</a:t>
            </a:r>
            <a:r>
              <a:rPr lang="de-AT" dirty="0"/>
              <a:t> not </a:t>
            </a:r>
            <a:r>
              <a:rPr lang="de-AT" dirty="0" err="1"/>
              <a:t>be</a:t>
            </a:r>
            <a:r>
              <a:rPr lang="de-AT" dirty="0"/>
              <a:t> </a:t>
            </a:r>
            <a:r>
              <a:rPr lang="de-AT" dirty="0" err="1"/>
              <a:t>balanced</a:t>
            </a:r>
            <a:r>
              <a:rPr lang="de-AT" dirty="0"/>
              <a:t>. </a:t>
            </a:r>
            <a:r>
              <a:rPr lang="de-AT" dirty="0" err="1"/>
              <a:t>They</a:t>
            </a:r>
            <a:r>
              <a:rPr lang="de-AT" dirty="0"/>
              <a:t> </a:t>
            </a:r>
            <a:r>
              <a:rPr lang="de-AT" dirty="0" err="1"/>
              <a:t>think</a:t>
            </a:r>
            <a:r>
              <a:rPr lang="de-AT" dirty="0"/>
              <a:t> </a:t>
            </a:r>
            <a:r>
              <a:rPr lang="de-AT" dirty="0" err="1"/>
              <a:t>that</a:t>
            </a:r>
            <a:r>
              <a:rPr lang="de-AT" dirty="0"/>
              <a:t> a </a:t>
            </a:r>
            <a:r>
              <a:rPr lang="de-AT" dirty="0" err="1"/>
              <a:t>clear</a:t>
            </a:r>
            <a:r>
              <a:rPr lang="de-AT" dirty="0"/>
              <a:t> </a:t>
            </a:r>
            <a:r>
              <a:rPr lang="de-AT" dirty="0" err="1"/>
              <a:t>answer</a:t>
            </a:r>
            <a:r>
              <a:rPr lang="de-AT" dirty="0"/>
              <a:t> </a:t>
            </a:r>
            <a:r>
              <a:rPr lang="de-AT" dirty="0" err="1"/>
              <a:t>is</a:t>
            </a:r>
            <a:r>
              <a:rPr lang="de-AT" dirty="0"/>
              <a:t> a </a:t>
            </a:r>
            <a:r>
              <a:rPr lang="de-AT" dirty="0" err="1"/>
              <a:t>black</a:t>
            </a:r>
            <a:r>
              <a:rPr lang="de-AT" dirty="0"/>
              <a:t>/</a:t>
            </a:r>
            <a:r>
              <a:rPr lang="de-AT" dirty="0" err="1"/>
              <a:t>while</a:t>
            </a:r>
            <a:r>
              <a:rPr lang="de-AT" dirty="0"/>
              <a:t>, an </a:t>
            </a:r>
            <a:r>
              <a:rPr lang="de-AT" dirty="0" err="1"/>
              <a:t>either</a:t>
            </a:r>
            <a:r>
              <a:rPr lang="de-AT" dirty="0"/>
              <a:t>/</a:t>
            </a:r>
            <a:r>
              <a:rPr lang="de-AT" dirty="0" err="1"/>
              <a:t>or</a:t>
            </a:r>
            <a:r>
              <a:rPr lang="de-AT" dirty="0"/>
              <a:t> </a:t>
            </a:r>
            <a:r>
              <a:rPr lang="de-AT" dirty="0" err="1"/>
              <a:t>answer</a:t>
            </a:r>
            <a:r>
              <a:rPr lang="de-AT" dirty="0"/>
              <a:t>.</a:t>
            </a:r>
          </a:p>
          <a:p>
            <a:r>
              <a:rPr lang="de-AT" dirty="0"/>
              <a:t>Not an </a:t>
            </a:r>
            <a:r>
              <a:rPr lang="de-AT" dirty="0" err="1"/>
              <a:t>answer</a:t>
            </a:r>
            <a:r>
              <a:rPr lang="de-AT" dirty="0"/>
              <a:t>: „</a:t>
            </a:r>
            <a:r>
              <a:rPr lang="de-AT" dirty="0" err="1"/>
              <a:t>Sometimes</a:t>
            </a:r>
            <a:r>
              <a:rPr lang="de-AT" dirty="0"/>
              <a:t> I like </a:t>
            </a:r>
            <a:r>
              <a:rPr lang="de-AT" dirty="0" err="1"/>
              <a:t>chocolate</a:t>
            </a:r>
            <a:r>
              <a:rPr lang="de-AT" dirty="0"/>
              <a:t> </a:t>
            </a:r>
            <a:r>
              <a:rPr lang="de-AT" dirty="0" err="1"/>
              <a:t>cake</a:t>
            </a:r>
            <a:r>
              <a:rPr lang="de-AT" dirty="0"/>
              <a:t>, </a:t>
            </a:r>
            <a:r>
              <a:rPr lang="de-AT" dirty="0" err="1"/>
              <a:t>sometimes</a:t>
            </a:r>
            <a:r>
              <a:rPr lang="de-AT" dirty="0"/>
              <a:t> I </a:t>
            </a:r>
            <a:r>
              <a:rPr lang="de-AT" dirty="0" err="1"/>
              <a:t>prefer</a:t>
            </a:r>
            <a:r>
              <a:rPr lang="de-AT" dirty="0"/>
              <a:t> </a:t>
            </a:r>
            <a:r>
              <a:rPr lang="de-AT" dirty="0" err="1"/>
              <a:t>ice</a:t>
            </a:r>
            <a:r>
              <a:rPr lang="de-AT" dirty="0"/>
              <a:t> </a:t>
            </a:r>
            <a:r>
              <a:rPr lang="de-AT" dirty="0" err="1"/>
              <a:t>cream</a:t>
            </a:r>
            <a:r>
              <a:rPr lang="de-AT" dirty="0"/>
              <a:t>. </a:t>
            </a:r>
            <a:r>
              <a:rPr lang="de-AT" dirty="0" err="1"/>
              <a:t>It</a:t>
            </a:r>
            <a:r>
              <a:rPr lang="de-AT" dirty="0"/>
              <a:t> </a:t>
            </a:r>
            <a:r>
              <a:rPr lang="de-AT" dirty="0" err="1"/>
              <a:t>depends</a:t>
            </a:r>
            <a:r>
              <a:rPr lang="de-AT" dirty="0"/>
              <a:t>. Different </a:t>
            </a:r>
            <a:r>
              <a:rPr lang="de-AT" dirty="0" err="1"/>
              <a:t>people</a:t>
            </a:r>
            <a:r>
              <a:rPr lang="de-AT" dirty="0"/>
              <a:t> </a:t>
            </a:r>
            <a:r>
              <a:rPr lang="de-AT" dirty="0" err="1"/>
              <a:t>simply</a:t>
            </a:r>
            <a:r>
              <a:rPr lang="de-AT" dirty="0"/>
              <a:t> like different </a:t>
            </a:r>
            <a:r>
              <a:rPr lang="de-AT" dirty="0" err="1"/>
              <a:t>things</a:t>
            </a:r>
            <a:r>
              <a:rPr lang="de-AT" dirty="0"/>
              <a:t>. </a:t>
            </a:r>
            <a:r>
              <a:rPr lang="de-AT" dirty="0" err="1"/>
              <a:t>There</a:t>
            </a:r>
            <a:r>
              <a:rPr lang="de-AT" dirty="0"/>
              <a:t> </a:t>
            </a:r>
            <a:r>
              <a:rPr lang="de-AT" dirty="0" err="1"/>
              <a:t>is</a:t>
            </a:r>
            <a:r>
              <a:rPr lang="de-AT" dirty="0"/>
              <a:t> </a:t>
            </a:r>
            <a:r>
              <a:rPr lang="de-AT" dirty="0" err="1"/>
              <a:t>no</a:t>
            </a:r>
            <a:r>
              <a:rPr lang="de-AT" dirty="0"/>
              <a:t> </a:t>
            </a:r>
            <a:r>
              <a:rPr lang="de-AT" dirty="0" err="1"/>
              <a:t>answer</a:t>
            </a:r>
            <a:r>
              <a:rPr lang="de-AT" dirty="0"/>
              <a:t> </a:t>
            </a:r>
            <a:r>
              <a:rPr lang="de-AT" dirty="0" err="1"/>
              <a:t>to</a:t>
            </a:r>
            <a:r>
              <a:rPr lang="de-AT" dirty="0"/>
              <a:t> </a:t>
            </a:r>
            <a:r>
              <a:rPr lang="de-AT" dirty="0" err="1"/>
              <a:t>this</a:t>
            </a:r>
            <a:r>
              <a:rPr lang="de-AT" dirty="0"/>
              <a:t> </a:t>
            </a:r>
            <a:r>
              <a:rPr lang="de-AT" dirty="0" err="1"/>
              <a:t>question</a:t>
            </a:r>
            <a:r>
              <a:rPr lang="de-AT" dirty="0"/>
              <a:t>.“ Student </a:t>
            </a:r>
            <a:r>
              <a:rPr lang="de-AT" dirty="0" err="1"/>
              <a:t>thinks</a:t>
            </a:r>
            <a:r>
              <a:rPr lang="de-AT" dirty="0"/>
              <a:t> </a:t>
            </a:r>
            <a:r>
              <a:rPr lang="de-AT" dirty="0" err="1"/>
              <a:t>that</a:t>
            </a:r>
            <a:r>
              <a:rPr lang="de-AT" dirty="0"/>
              <a:t> </a:t>
            </a:r>
            <a:r>
              <a:rPr lang="de-AT" dirty="0" err="1"/>
              <a:t>the</a:t>
            </a:r>
            <a:r>
              <a:rPr lang="de-AT" dirty="0"/>
              <a:t> </a:t>
            </a:r>
            <a:r>
              <a:rPr lang="de-AT" dirty="0" err="1"/>
              <a:t>answer</a:t>
            </a:r>
            <a:r>
              <a:rPr lang="de-AT" dirty="0"/>
              <a:t> must </a:t>
            </a:r>
            <a:r>
              <a:rPr lang="de-AT" dirty="0" err="1"/>
              <a:t>be</a:t>
            </a:r>
            <a:r>
              <a:rPr lang="de-AT" dirty="0"/>
              <a:t> </a:t>
            </a:r>
            <a:r>
              <a:rPr lang="de-AT" dirty="0" err="1"/>
              <a:t>yes</a:t>
            </a:r>
            <a:r>
              <a:rPr lang="de-AT" dirty="0"/>
              <a:t>/</a:t>
            </a:r>
            <a:r>
              <a:rPr lang="de-AT" dirty="0" err="1"/>
              <a:t>no</a:t>
            </a:r>
            <a:r>
              <a:rPr lang="de-AT" dirty="0"/>
              <a:t>.</a:t>
            </a:r>
          </a:p>
          <a:p>
            <a:r>
              <a:rPr lang="de-AT" dirty="0"/>
              <a:t>Not an </a:t>
            </a:r>
            <a:r>
              <a:rPr lang="de-AT" dirty="0" err="1"/>
              <a:t>answer</a:t>
            </a:r>
            <a:r>
              <a:rPr lang="de-AT" dirty="0"/>
              <a:t>: „</a:t>
            </a:r>
            <a:r>
              <a:rPr lang="de-AT" dirty="0" err="1"/>
              <a:t>Chocolate</a:t>
            </a:r>
            <a:r>
              <a:rPr lang="de-AT" dirty="0"/>
              <a:t> </a:t>
            </a:r>
            <a:r>
              <a:rPr lang="de-AT" dirty="0" err="1"/>
              <a:t>cake</a:t>
            </a:r>
            <a:r>
              <a:rPr lang="de-AT" dirty="0"/>
              <a:t> </a:t>
            </a:r>
            <a:r>
              <a:rPr lang="de-AT" dirty="0" err="1"/>
              <a:t>is</a:t>
            </a:r>
            <a:r>
              <a:rPr lang="de-AT" dirty="0"/>
              <a:t> </a:t>
            </a:r>
            <a:r>
              <a:rPr lang="de-AT" dirty="0" err="1"/>
              <a:t>always</a:t>
            </a:r>
            <a:r>
              <a:rPr lang="de-AT" dirty="0"/>
              <a:t> </a:t>
            </a:r>
            <a:r>
              <a:rPr lang="de-AT" dirty="0" err="1"/>
              <a:t>better</a:t>
            </a:r>
            <a:r>
              <a:rPr lang="de-AT" dirty="0"/>
              <a:t>. I will </a:t>
            </a:r>
            <a:r>
              <a:rPr lang="de-AT" dirty="0" err="1"/>
              <a:t>show</a:t>
            </a:r>
            <a:r>
              <a:rPr lang="de-AT" dirty="0"/>
              <a:t> </a:t>
            </a:r>
            <a:r>
              <a:rPr lang="de-AT" dirty="0" err="1"/>
              <a:t>this</a:t>
            </a:r>
            <a:r>
              <a:rPr lang="de-AT" dirty="0"/>
              <a:t> in </a:t>
            </a:r>
            <a:r>
              <a:rPr lang="de-AT" dirty="0" err="1"/>
              <a:t>this</a:t>
            </a:r>
            <a:r>
              <a:rPr lang="de-AT" dirty="0"/>
              <a:t> </a:t>
            </a:r>
            <a:r>
              <a:rPr lang="de-AT" dirty="0" err="1"/>
              <a:t>essay</a:t>
            </a:r>
            <a:r>
              <a:rPr lang="de-AT" dirty="0"/>
              <a:t>.“ not </a:t>
            </a:r>
            <a:r>
              <a:rPr lang="de-AT" dirty="0" err="1"/>
              <a:t>balanced</a:t>
            </a:r>
            <a:r>
              <a:rPr lang="de-AT" dirty="0"/>
              <a:t>.</a:t>
            </a:r>
          </a:p>
          <a:p>
            <a:r>
              <a:rPr lang="de-AT" dirty="0"/>
              <a:t>Not an </a:t>
            </a:r>
            <a:r>
              <a:rPr lang="de-AT" dirty="0" err="1"/>
              <a:t>answer</a:t>
            </a:r>
            <a:r>
              <a:rPr lang="de-AT" dirty="0"/>
              <a:t>: „</a:t>
            </a:r>
            <a:r>
              <a:rPr lang="de-AT" dirty="0" err="1"/>
              <a:t>Humans</a:t>
            </a:r>
            <a:r>
              <a:rPr lang="de-AT" dirty="0"/>
              <a:t> </a:t>
            </a:r>
            <a:r>
              <a:rPr lang="de-AT" dirty="0" err="1"/>
              <a:t>have</a:t>
            </a:r>
            <a:r>
              <a:rPr lang="de-AT" dirty="0"/>
              <a:t> </a:t>
            </a:r>
            <a:r>
              <a:rPr lang="de-AT" dirty="0" err="1"/>
              <a:t>been</a:t>
            </a:r>
            <a:r>
              <a:rPr lang="de-AT" dirty="0"/>
              <a:t> </a:t>
            </a:r>
            <a:r>
              <a:rPr lang="de-AT" dirty="0" err="1"/>
              <a:t>baking</a:t>
            </a:r>
            <a:r>
              <a:rPr lang="de-AT" dirty="0"/>
              <a:t> </a:t>
            </a:r>
            <a:r>
              <a:rPr lang="de-AT" dirty="0" err="1"/>
              <a:t>cakes</a:t>
            </a:r>
            <a:r>
              <a:rPr lang="de-AT" dirty="0"/>
              <a:t> </a:t>
            </a:r>
            <a:r>
              <a:rPr lang="de-AT" dirty="0" err="1"/>
              <a:t>since</a:t>
            </a:r>
            <a:r>
              <a:rPr lang="de-AT" dirty="0"/>
              <a:t> </a:t>
            </a:r>
            <a:r>
              <a:rPr lang="de-AT" dirty="0" err="1"/>
              <a:t>the</a:t>
            </a:r>
            <a:r>
              <a:rPr lang="de-AT" dirty="0"/>
              <a:t> </a:t>
            </a:r>
            <a:r>
              <a:rPr lang="de-AT" dirty="0" err="1"/>
              <a:t>beginning</a:t>
            </a:r>
            <a:r>
              <a:rPr lang="de-AT" dirty="0"/>
              <a:t> </a:t>
            </a:r>
            <a:r>
              <a:rPr lang="de-AT" dirty="0" err="1"/>
              <a:t>of</a:t>
            </a:r>
            <a:r>
              <a:rPr lang="de-AT" dirty="0"/>
              <a:t> </a:t>
            </a:r>
            <a:r>
              <a:rPr lang="de-AT" dirty="0" err="1"/>
              <a:t>humankind</a:t>
            </a:r>
            <a:r>
              <a:rPr lang="de-AT" dirty="0"/>
              <a:t>. In </a:t>
            </a:r>
            <a:r>
              <a:rPr lang="de-AT" dirty="0" err="1"/>
              <a:t>this</a:t>
            </a:r>
            <a:r>
              <a:rPr lang="de-AT" dirty="0"/>
              <a:t> </a:t>
            </a:r>
            <a:r>
              <a:rPr lang="de-AT" dirty="0" err="1"/>
              <a:t>essay</a:t>
            </a:r>
            <a:r>
              <a:rPr lang="de-AT" dirty="0"/>
              <a:t> I will </a:t>
            </a:r>
            <a:r>
              <a:rPr lang="de-AT" dirty="0" err="1"/>
              <a:t>answer</a:t>
            </a:r>
            <a:r>
              <a:rPr lang="de-AT" dirty="0"/>
              <a:t> </a:t>
            </a:r>
            <a:r>
              <a:rPr lang="de-AT" dirty="0" err="1"/>
              <a:t>the</a:t>
            </a:r>
            <a:r>
              <a:rPr lang="de-AT" dirty="0"/>
              <a:t> </a:t>
            </a:r>
            <a:r>
              <a:rPr lang="de-AT" dirty="0" err="1"/>
              <a:t>question</a:t>
            </a:r>
            <a:r>
              <a:rPr lang="de-AT" dirty="0"/>
              <a:t> on </a:t>
            </a:r>
            <a:r>
              <a:rPr lang="de-AT" dirty="0" err="1"/>
              <a:t>whether</a:t>
            </a:r>
            <a:r>
              <a:rPr lang="de-AT" dirty="0"/>
              <a:t> </a:t>
            </a:r>
            <a:r>
              <a:rPr lang="de-AT" dirty="0" err="1"/>
              <a:t>cake</a:t>
            </a:r>
            <a:r>
              <a:rPr lang="de-AT" dirty="0"/>
              <a:t> </a:t>
            </a:r>
            <a:r>
              <a:rPr lang="de-AT" dirty="0" err="1"/>
              <a:t>or</a:t>
            </a:r>
            <a:r>
              <a:rPr lang="de-AT" dirty="0"/>
              <a:t> </a:t>
            </a:r>
            <a:r>
              <a:rPr lang="de-AT" dirty="0" err="1"/>
              <a:t>ice</a:t>
            </a:r>
            <a:r>
              <a:rPr lang="de-AT" dirty="0"/>
              <a:t> </a:t>
            </a:r>
            <a:r>
              <a:rPr lang="de-AT" dirty="0" err="1"/>
              <a:t>cream</a:t>
            </a:r>
            <a:r>
              <a:rPr lang="de-AT" dirty="0"/>
              <a:t> </a:t>
            </a:r>
            <a:r>
              <a:rPr lang="de-AT" dirty="0" err="1"/>
              <a:t>is</a:t>
            </a:r>
            <a:r>
              <a:rPr lang="de-AT" dirty="0"/>
              <a:t> </a:t>
            </a:r>
            <a:r>
              <a:rPr lang="de-AT" dirty="0" err="1"/>
              <a:t>better</a:t>
            </a:r>
            <a:r>
              <a:rPr lang="de-AT" dirty="0"/>
              <a:t>.“ Student </a:t>
            </a:r>
            <a:r>
              <a:rPr lang="de-AT" dirty="0" err="1"/>
              <a:t>rephrases</a:t>
            </a:r>
            <a:r>
              <a:rPr lang="de-AT" dirty="0"/>
              <a:t> </a:t>
            </a:r>
            <a:r>
              <a:rPr lang="de-AT" dirty="0" err="1"/>
              <a:t>the</a:t>
            </a:r>
            <a:r>
              <a:rPr lang="de-AT" dirty="0"/>
              <a:t> </a:t>
            </a:r>
            <a:r>
              <a:rPr lang="de-AT" dirty="0" err="1"/>
              <a:t>question</a:t>
            </a:r>
            <a:r>
              <a:rPr lang="de-AT" dirty="0"/>
              <a:t> </a:t>
            </a:r>
            <a:r>
              <a:rPr lang="de-AT" dirty="0" err="1"/>
              <a:t>without</a:t>
            </a:r>
            <a:r>
              <a:rPr lang="de-AT" dirty="0"/>
              <a:t> </a:t>
            </a:r>
            <a:r>
              <a:rPr lang="de-AT" dirty="0" err="1"/>
              <a:t>answering</a:t>
            </a:r>
            <a:r>
              <a:rPr lang="de-AT" dirty="0"/>
              <a:t> it.</a:t>
            </a:r>
          </a:p>
          <a:p>
            <a:r>
              <a:rPr lang="de-AT" dirty="0"/>
              <a:t>Not an </a:t>
            </a:r>
            <a:r>
              <a:rPr lang="de-AT" dirty="0" err="1"/>
              <a:t>answer</a:t>
            </a:r>
            <a:r>
              <a:rPr lang="de-AT" dirty="0"/>
              <a:t>: „The </a:t>
            </a:r>
            <a:r>
              <a:rPr lang="de-AT" dirty="0" err="1"/>
              <a:t>answer</a:t>
            </a:r>
            <a:r>
              <a:rPr lang="de-AT" dirty="0"/>
              <a:t> </a:t>
            </a:r>
            <a:r>
              <a:rPr lang="de-AT" dirty="0" err="1"/>
              <a:t>does</a:t>
            </a:r>
            <a:r>
              <a:rPr lang="de-AT" dirty="0"/>
              <a:t> not matter, </a:t>
            </a:r>
            <a:r>
              <a:rPr lang="de-AT" dirty="0" err="1"/>
              <a:t>because</a:t>
            </a:r>
            <a:r>
              <a:rPr lang="de-AT" dirty="0"/>
              <a:t> </a:t>
            </a:r>
            <a:r>
              <a:rPr lang="de-AT" dirty="0" err="1"/>
              <a:t>both</a:t>
            </a:r>
            <a:r>
              <a:rPr lang="de-AT" dirty="0"/>
              <a:t> </a:t>
            </a:r>
            <a:r>
              <a:rPr lang="de-AT" dirty="0" err="1"/>
              <a:t>are</a:t>
            </a:r>
            <a:r>
              <a:rPr lang="de-AT" dirty="0"/>
              <a:t> not </a:t>
            </a:r>
            <a:r>
              <a:rPr lang="de-AT" dirty="0" err="1"/>
              <a:t>healthy</a:t>
            </a:r>
            <a:r>
              <a:rPr lang="de-AT" dirty="0"/>
              <a:t>. I do not like </a:t>
            </a:r>
            <a:r>
              <a:rPr lang="de-AT" dirty="0" err="1"/>
              <a:t>either</a:t>
            </a:r>
            <a:r>
              <a:rPr lang="de-AT" dirty="0"/>
              <a:t> and will </a:t>
            </a:r>
            <a:r>
              <a:rPr lang="de-AT" dirty="0" err="1"/>
              <a:t>show</a:t>
            </a:r>
            <a:r>
              <a:rPr lang="de-AT" dirty="0"/>
              <a:t> </a:t>
            </a:r>
            <a:r>
              <a:rPr lang="de-AT" dirty="0" err="1"/>
              <a:t>why</a:t>
            </a:r>
            <a:r>
              <a:rPr lang="de-AT" dirty="0"/>
              <a:t> </a:t>
            </a:r>
            <a:r>
              <a:rPr lang="de-AT" dirty="0" err="1"/>
              <a:t>you</a:t>
            </a:r>
            <a:r>
              <a:rPr lang="de-AT" dirty="0"/>
              <a:t> </a:t>
            </a:r>
            <a:r>
              <a:rPr lang="de-AT" dirty="0" err="1"/>
              <a:t>should</a:t>
            </a:r>
            <a:r>
              <a:rPr lang="de-AT" dirty="0"/>
              <a:t> not </a:t>
            </a:r>
            <a:r>
              <a:rPr lang="de-AT" dirty="0" err="1"/>
              <a:t>eat</a:t>
            </a:r>
            <a:r>
              <a:rPr lang="de-AT" dirty="0"/>
              <a:t> </a:t>
            </a:r>
            <a:r>
              <a:rPr lang="de-AT" dirty="0" err="1"/>
              <a:t>them</a:t>
            </a:r>
            <a:r>
              <a:rPr lang="de-AT" dirty="0"/>
              <a:t>.“ Student </a:t>
            </a:r>
            <a:r>
              <a:rPr lang="de-AT" dirty="0" err="1"/>
              <a:t>tries</a:t>
            </a:r>
            <a:r>
              <a:rPr lang="de-AT" dirty="0"/>
              <a:t> </a:t>
            </a:r>
            <a:r>
              <a:rPr lang="de-AT" dirty="0" err="1"/>
              <a:t>to</a:t>
            </a:r>
            <a:r>
              <a:rPr lang="de-AT" dirty="0"/>
              <a:t> </a:t>
            </a:r>
            <a:r>
              <a:rPr lang="de-AT" dirty="0" err="1"/>
              <a:t>change</a:t>
            </a:r>
            <a:r>
              <a:rPr lang="de-AT" dirty="0"/>
              <a:t> </a:t>
            </a:r>
            <a:r>
              <a:rPr lang="de-AT" dirty="0" err="1"/>
              <a:t>topic</a:t>
            </a:r>
            <a:r>
              <a:rPr lang="de-AT" dirty="0"/>
              <a:t>.</a:t>
            </a:r>
          </a:p>
          <a:p>
            <a:r>
              <a:rPr lang="de-AT" dirty="0" err="1"/>
              <a:t>Answer</a:t>
            </a:r>
            <a:r>
              <a:rPr lang="de-AT" dirty="0"/>
              <a:t>: „I like </a:t>
            </a:r>
            <a:r>
              <a:rPr lang="de-AT" dirty="0" err="1"/>
              <a:t>chocolate</a:t>
            </a:r>
            <a:r>
              <a:rPr lang="de-AT" dirty="0"/>
              <a:t> </a:t>
            </a:r>
            <a:r>
              <a:rPr lang="de-AT" dirty="0" err="1"/>
              <a:t>cake</a:t>
            </a:r>
            <a:r>
              <a:rPr lang="de-AT" dirty="0"/>
              <a:t> </a:t>
            </a:r>
            <a:r>
              <a:rPr lang="de-AT" dirty="0" err="1"/>
              <a:t>during</a:t>
            </a:r>
            <a:r>
              <a:rPr lang="de-AT" dirty="0"/>
              <a:t> </a:t>
            </a:r>
            <a:r>
              <a:rPr lang="de-AT" dirty="0" err="1"/>
              <a:t>winter</a:t>
            </a:r>
            <a:r>
              <a:rPr lang="de-AT" dirty="0"/>
              <a:t> and </a:t>
            </a:r>
            <a:r>
              <a:rPr lang="de-AT" dirty="0" err="1"/>
              <a:t>ice</a:t>
            </a:r>
            <a:r>
              <a:rPr lang="de-AT" dirty="0"/>
              <a:t> </a:t>
            </a:r>
            <a:r>
              <a:rPr lang="de-AT" dirty="0" err="1"/>
              <a:t>cream</a:t>
            </a:r>
            <a:r>
              <a:rPr lang="de-AT" dirty="0"/>
              <a:t> in </a:t>
            </a:r>
            <a:r>
              <a:rPr lang="de-AT" dirty="0" err="1"/>
              <a:t>summer</a:t>
            </a:r>
            <a:r>
              <a:rPr lang="de-AT" dirty="0"/>
              <a:t>, </a:t>
            </a:r>
            <a:r>
              <a:rPr lang="de-AT" dirty="0" err="1"/>
              <a:t>becasue</a:t>
            </a:r>
            <a:r>
              <a:rPr lang="de-AT" dirty="0"/>
              <a:t> </a:t>
            </a:r>
            <a:r>
              <a:rPr lang="de-AT" dirty="0" err="1"/>
              <a:t>the</a:t>
            </a:r>
            <a:r>
              <a:rPr lang="de-AT" dirty="0"/>
              <a:t> </a:t>
            </a:r>
            <a:r>
              <a:rPr lang="de-AT" dirty="0" err="1"/>
              <a:t>cake</a:t>
            </a:r>
            <a:r>
              <a:rPr lang="de-AT" dirty="0"/>
              <a:t> </a:t>
            </a:r>
            <a:r>
              <a:rPr lang="de-AT" dirty="0" err="1"/>
              <a:t>gives</a:t>
            </a:r>
            <a:r>
              <a:rPr lang="de-AT" dirty="0"/>
              <a:t> </a:t>
            </a:r>
            <a:r>
              <a:rPr lang="de-AT" dirty="0" err="1"/>
              <a:t>me</a:t>
            </a:r>
            <a:r>
              <a:rPr lang="de-AT" dirty="0"/>
              <a:t> </a:t>
            </a:r>
            <a:r>
              <a:rPr lang="de-AT" dirty="0" err="1"/>
              <a:t>energy</a:t>
            </a:r>
            <a:r>
              <a:rPr lang="de-AT" dirty="0"/>
              <a:t> </a:t>
            </a:r>
            <a:r>
              <a:rPr lang="de-AT" dirty="0" err="1"/>
              <a:t>when</a:t>
            </a:r>
            <a:r>
              <a:rPr lang="de-AT" dirty="0"/>
              <a:t> </a:t>
            </a:r>
            <a:r>
              <a:rPr lang="de-AT" dirty="0" err="1"/>
              <a:t>it</a:t>
            </a:r>
            <a:r>
              <a:rPr lang="de-AT" dirty="0"/>
              <a:t> </a:t>
            </a:r>
            <a:r>
              <a:rPr lang="de-AT" dirty="0" err="1"/>
              <a:t>is</a:t>
            </a:r>
            <a:r>
              <a:rPr lang="de-AT" dirty="0"/>
              <a:t> </a:t>
            </a:r>
            <a:r>
              <a:rPr lang="de-AT" dirty="0" err="1"/>
              <a:t>cold</a:t>
            </a:r>
            <a:r>
              <a:rPr lang="de-AT" dirty="0"/>
              <a:t> and </a:t>
            </a:r>
            <a:r>
              <a:rPr lang="de-AT" dirty="0" err="1"/>
              <a:t>the</a:t>
            </a:r>
            <a:r>
              <a:rPr lang="de-AT" dirty="0"/>
              <a:t> </a:t>
            </a:r>
            <a:r>
              <a:rPr lang="de-AT" dirty="0" err="1"/>
              <a:t>ice</a:t>
            </a:r>
            <a:r>
              <a:rPr lang="de-AT" dirty="0"/>
              <a:t> </a:t>
            </a:r>
            <a:r>
              <a:rPr lang="de-AT" dirty="0" err="1"/>
              <a:t>cream</a:t>
            </a:r>
            <a:r>
              <a:rPr lang="de-AT" dirty="0"/>
              <a:t> </a:t>
            </a:r>
            <a:r>
              <a:rPr lang="de-AT" dirty="0" err="1"/>
              <a:t>cools</a:t>
            </a:r>
            <a:r>
              <a:rPr lang="de-AT" dirty="0"/>
              <a:t> </a:t>
            </a:r>
            <a:r>
              <a:rPr lang="de-AT" dirty="0" err="1"/>
              <a:t>me</a:t>
            </a:r>
            <a:r>
              <a:rPr lang="de-AT" dirty="0"/>
              <a:t> </a:t>
            </a:r>
            <a:r>
              <a:rPr lang="de-AT" dirty="0" err="1"/>
              <a:t>when</a:t>
            </a:r>
            <a:r>
              <a:rPr lang="de-AT" dirty="0"/>
              <a:t> </a:t>
            </a:r>
            <a:r>
              <a:rPr lang="de-AT" dirty="0" err="1"/>
              <a:t>the</a:t>
            </a:r>
            <a:r>
              <a:rPr lang="de-AT" dirty="0"/>
              <a:t> </a:t>
            </a:r>
            <a:r>
              <a:rPr lang="de-AT" dirty="0" err="1"/>
              <a:t>sun</a:t>
            </a:r>
            <a:r>
              <a:rPr lang="de-AT" dirty="0"/>
              <a:t> </a:t>
            </a:r>
            <a:r>
              <a:rPr lang="de-AT" dirty="0" err="1"/>
              <a:t>is</a:t>
            </a:r>
            <a:r>
              <a:rPr lang="de-AT" dirty="0"/>
              <a:t> </a:t>
            </a:r>
            <a:r>
              <a:rPr lang="de-AT" dirty="0" err="1"/>
              <a:t>shining</a:t>
            </a:r>
            <a:r>
              <a:rPr lang="de-AT" dirty="0"/>
              <a:t>.“ Maybe </a:t>
            </a:r>
            <a:r>
              <a:rPr lang="de-AT" dirty="0" err="1"/>
              <a:t>you</a:t>
            </a:r>
            <a:r>
              <a:rPr lang="de-AT" dirty="0"/>
              <a:t> </a:t>
            </a:r>
            <a:r>
              <a:rPr lang="de-AT" dirty="0" err="1"/>
              <a:t>agree</a:t>
            </a:r>
            <a:r>
              <a:rPr lang="de-AT" dirty="0"/>
              <a:t>, </a:t>
            </a:r>
            <a:r>
              <a:rPr lang="de-AT" dirty="0" err="1"/>
              <a:t>or</a:t>
            </a:r>
            <a:r>
              <a:rPr lang="de-AT" dirty="0"/>
              <a:t> not. </a:t>
            </a:r>
            <a:r>
              <a:rPr lang="de-AT" dirty="0" err="1"/>
              <a:t>It</a:t>
            </a:r>
            <a:r>
              <a:rPr lang="de-AT" dirty="0"/>
              <a:t> </a:t>
            </a:r>
            <a:r>
              <a:rPr lang="de-AT" dirty="0" err="1"/>
              <a:t>does</a:t>
            </a:r>
            <a:r>
              <a:rPr lang="de-AT" dirty="0"/>
              <a:t> not </a:t>
            </a:r>
            <a:r>
              <a:rPr lang="de-AT" dirty="0" err="1"/>
              <a:t>mapper</a:t>
            </a:r>
            <a:r>
              <a:rPr lang="de-AT" dirty="0"/>
              <a:t>. The </a:t>
            </a:r>
            <a:r>
              <a:rPr lang="de-AT" dirty="0" err="1"/>
              <a:t>student</a:t>
            </a:r>
            <a:r>
              <a:rPr lang="de-AT" dirty="0"/>
              <a:t> </a:t>
            </a:r>
            <a:r>
              <a:rPr lang="de-AT" dirty="0" err="1"/>
              <a:t>provided</a:t>
            </a:r>
            <a:r>
              <a:rPr lang="de-AT" dirty="0"/>
              <a:t> support </a:t>
            </a:r>
            <a:r>
              <a:rPr lang="de-AT" dirty="0" err="1"/>
              <a:t>for</a:t>
            </a:r>
            <a:r>
              <a:rPr lang="de-AT" dirty="0"/>
              <a:t> </a:t>
            </a:r>
            <a:r>
              <a:rPr lang="de-AT" dirty="0" err="1"/>
              <a:t>the</a:t>
            </a:r>
            <a:r>
              <a:rPr lang="de-AT" dirty="0"/>
              <a:t> </a:t>
            </a:r>
            <a:r>
              <a:rPr lang="de-AT" dirty="0" err="1"/>
              <a:t>argument</a:t>
            </a:r>
            <a:r>
              <a:rPr lang="de-AT" dirty="0"/>
              <a:t>.  </a:t>
            </a:r>
          </a:p>
        </p:txBody>
      </p:sp>
    </p:spTree>
    <p:extLst>
      <p:ext uri="{BB962C8B-B14F-4D97-AF65-F5344CB8AC3E}">
        <p14:creationId xmlns:p14="http://schemas.microsoft.com/office/powerpoint/2010/main" val="3975261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D3DC4-31AA-4233-8C98-27CE94DB4269}"/>
              </a:ext>
            </a:extLst>
          </p:cNvPr>
          <p:cNvSpPr>
            <a:spLocks noGrp="1"/>
          </p:cNvSpPr>
          <p:nvPr>
            <p:ph type="title"/>
          </p:nvPr>
        </p:nvSpPr>
        <p:spPr/>
        <p:txBody>
          <a:bodyPr/>
          <a:lstStyle/>
          <a:p>
            <a:r>
              <a:rPr lang="de-AT" dirty="0"/>
              <a:t>Do </a:t>
            </a:r>
            <a:r>
              <a:rPr lang="de-AT" dirty="0" err="1"/>
              <a:t>it</a:t>
            </a:r>
            <a:r>
              <a:rPr lang="de-AT" dirty="0"/>
              <a:t> like Kant: </a:t>
            </a:r>
            <a:r>
              <a:rPr lang="de-AT" dirty="0" err="1"/>
              <a:t>Answer</a:t>
            </a:r>
            <a:r>
              <a:rPr lang="de-AT" dirty="0"/>
              <a:t> </a:t>
            </a:r>
            <a:r>
              <a:rPr lang="de-AT" dirty="0" err="1"/>
              <a:t>the</a:t>
            </a:r>
            <a:r>
              <a:rPr lang="de-AT" dirty="0"/>
              <a:t> title in </a:t>
            </a:r>
            <a:r>
              <a:rPr lang="de-AT" dirty="0" err="1"/>
              <a:t>the</a:t>
            </a:r>
            <a:r>
              <a:rPr lang="de-AT" dirty="0"/>
              <a:t> </a:t>
            </a:r>
            <a:r>
              <a:rPr lang="de-AT" dirty="0" err="1"/>
              <a:t>introduction</a:t>
            </a:r>
            <a:r>
              <a:rPr lang="de-AT" dirty="0"/>
              <a:t>!</a:t>
            </a:r>
          </a:p>
        </p:txBody>
      </p:sp>
      <p:sp>
        <p:nvSpPr>
          <p:cNvPr id="3" name="Content Placeholder 2">
            <a:extLst>
              <a:ext uri="{FF2B5EF4-FFF2-40B4-BE49-F238E27FC236}">
                <a16:creationId xmlns:a16="http://schemas.microsoft.com/office/drawing/2014/main" id="{996F2D3E-B2E4-4911-8983-E7708D349DAE}"/>
              </a:ext>
            </a:extLst>
          </p:cNvPr>
          <p:cNvSpPr>
            <a:spLocks noGrp="1"/>
          </p:cNvSpPr>
          <p:nvPr>
            <p:ph idx="1"/>
          </p:nvPr>
        </p:nvSpPr>
        <p:spPr/>
        <p:txBody>
          <a:bodyPr/>
          <a:lstStyle/>
          <a:p>
            <a:r>
              <a:rPr lang="de-AT" dirty="0"/>
              <a:t>IMMANUEL KANT: Was ist Aufklärung?</a:t>
            </a:r>
          </a:p>
          <a:p>
            <a:r>
              <a:rPr lang="de-AT" dirty="0"/>
              <a:t>AUFKLÄRUNG ist der Ausgang des Menschen aus seiner selbstverschuldeten  Unmündigkeit.  Unmündigkeit ist  das  Unvermögen,  sich seines  Verstandes  ohne  Leitung  eines  anderen  zu  bedienen.  Selbstverschuldet ist  diese  Unmündigkeit,  wenn  die  Ursache  derselben nicht am Mangel des Verstandes, sondern der Entschließung und des Mutes liegt, sich seiner ohne Leitung eines andern zu bedienen. Sapere </a:t>
            </a:r>
            <a:r>
              <a:rPr lang="de-AT" dirty="0" err="1"/>
              <a:t>aude</a:t>
            </a:r>
            <a:r>
              <a:rPr lang="de-AT" dirty="0"/>
              <a:t>! Habe Mut, dich deines eigenen Verstandes zu bedienen! ist also der Wahlspruch der Aufklärung. </a:t>
            </a:r>
          </a:p>
          <a:p>
            <a:endParaRPr lang="de-AT" dirty="0"/>
          </a:p>
        </p:txBody>
      </p:sp>
      <p:sp>
        <p:nvSpPr>
          <p:cNvPr id="4" name="Speech Bubble: Rectangle 3">
            <a:extLst>
              <a:ext uri="{FF2B5EF4-FFF2-40B4-BE49-F238E27FC236}">
                <a16:creationId xmlns:a16="http://schemas.microsoft.com/office/drawing/2014/main" id="{038A0B49-3130-4E42-B26A-7604D1C3645A}"/>
              </a:ext>
            </a:extLst>
          </p:cNvPr>
          <p:cNvSpPr/>
          <p:nvPr/>
        </p:nvSpPr>
        <p:spPr>
          <a:xfrm>
            <a:off x="5572368" y="1611739"/>
            <a:ext cx="2133600" cy="433755"/>
          </a:xfrm>
          <a:prstGeom prst="wedgeRectCallout">
            <a:avLst>
              <a:gd name="adj1" fmla="val -74313"/>
              <a:gd name="adj2" fmla="val 119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a:t>Knowledge Question</a:t>
            </a:r>
          </a:p>
        </p:txBody>
      </p:sp>
      <p:sp>
        <p:nvSpPr>
          <p:cNvPr id="5" name="Speech Bubble: Rectangle 4">
            <a:extLst>
              <a:ext uri="{FF2B5EF4-FFF2-40B4-BE49-F238E27FC236}">
                <a16:creationId xmlns:a16="http://schemas.microsoft.com/office/drawing/2014/main" id="{DF9ECF0A-FF38-4DAB-8C13-32088383EF7F}"/>
              </a:ext>
            </a:extLst>
          </p:cNvPr>
          <p:cNvSpPr/>
          <p:nvPr/>
        </p:nvSpPr>
        <p:spPr>
          <a:xfrm>
            <a:off x="9416234" y="2045494"/>
            <a:ext cx="2133600" cy="822752"/>
          </a:xfrm>
          <a:prstGeom prst="wedgeRectCallout">
            <a:avLst>
              <a:gd name="adj1" fmla="val -77610"/>
              <a:gd name="adj2" fmla="val 343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err="1"/>
              <a:t>Answer</a:t>
            </a:r>
            <a:r>
              <a:rPr lang="de-AT" sz="1400" b="1" dirty="0"/>
              <a:t> </a:t>
            </a:r>
            <a:r>
              <a:rPr lang="de-AT" sz="1400" b="1" dirty="0" err="1"/>
              <a:t>of</a:t>
            </a:r>
            <a:r>
              <a:rPr lang="de-AT" sz="1400" b="1" dirty="0"/>
              <a:t> </a:t>
            </a:r>
            <a:r>
              <a:rPr lang="de-AT" sz="1400" b="1" dirty="0" err="1"/>
              <a:t>the</a:t>
            </a:r>
            <a:r>
              <a:rPr lang="de-AT" sz="1400" b="1" dirty="0"/>
              <a:t> </a:t>
            </a:r>
            <a:r>
              <a:rPr lang="de-AT" sz="1400" b="1" dirty="0" err="1"/>
              <a:t>question</a:t>
            </a:r>
            <a:r>
              <a:rPr lang="de-AT" sz="1400" b="1" dirty="0"/>
              <a:t> in </a:t>
            </a:r>
            <a:r>
              <a:rPr lang="de-AT" sz="1400" b="1" dirty="0" err="1"/>
              <a:t>the</a:t>
            </a:r>
            <a:r>
              <a:rPr lang="de-AT" sz="1400" b="1" dirty="0"/>
              <a:t> </a:t>
            </a:r>
            <a:r>
              <a:rPr lang="de-AT" sz="1400" b="1" dirty="0" err="1"/>
              <a:t>first</a:t>
            </a:r>
            <a:r>
              <a:rPr lang="de-AT" sz="1400" b="1" dirty="0"/>
              <a:t> </a:t>
            </a:r>
            <a:r>
              <a:rPr lang="de-AT" sz="1400" b="1" dirty="0" err="1"/>
              <a:t>line</a:t>
            </a:r>
            <a:r>
              <a:rPr lang="de-AT" sz="1400" b="1" dirty="0"/>
              <a:t> </a:t>
            </a:r>
            <a:r>
              <a:rPr lang="de-AT" sz="1400" b="1" dirty="0" err="1"/>
              <a:t>of</a:t>
            </a:r>
            <a:r>
              <a:rPr lang="de-AT" sz="1400" b="1" dirty="0"/>
              <a:t> </a:t>
            </a:r>
            <a:r>
              <a:rPr lang="de-AT" sz="1400" b="1" dirty="0" err="1"/>
              <a:t>the</a:t>
            </a:r>
            <a:r>
              <a:rPr lang="de-AT" sz="1400" b="1" dirty="0"/>
              <a:t> </a:t>
            </a:r>
            <a:r>
              <a:rPr lang="de-AT" sz="1400" b="1" dirty="0" err="1"/>
              <a:t>introduction</a:t>
            </a:r>
            <a:r>
              <a:rPr lang="de-AT" sz="1400" b="1" dirty="0"/>
              <a:t>!</a:t>
            </a:r>
          </a:p>
        </p:txBody>
      </p:sp>
      <p:sp>
        <p:nvSpPr>
          <p:cNvPr id="6" name="Speech Bubble: Rectangle 5">
            <a:extLst>
              <a:ext uri="{FF2B5EF4-FFF2-40B4-BE49-F238E27FC236}">
                <a16:creationId xmlns:a16="http://schemas.microsoft.com/office/drawing/2014/main" id="{76314B9F-6820-4416-8814-F026EF1843BB}"/>
              </a:ext>
            </a:extLst>
          </p:cNvPr>
          <p:cNvSpPr/>
          <p:nvPr/>
        </p:nvSpPr>
        <p:spPr>
          <a:xfrm>
            <a:off x="9416234" y="3112293"/>
            <a:ext cx="2133600" cy="1342475"/>
          </a:xfrm>
          <a:prstGeom prst="wedgeRectCallout">
            <a:avLst>
              <a:gd name="adj1" fmla="val -69918"/>
              <a:gd name="adj2" fmla="val -511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err="1"/>
              <a:t>Define</a:t>
            </a:r>
            <a:r>
              <a:rPr lang="de-AT" sz="1400" b="1" dirty="0"/>
              <a:t> </a:t>
            </a:r>
            <a:r>
              <a:rPr lang="de-AT" sz="1400" b="1" dirty="0" err="1"/>
              <a:t>terms</a:t>
            </a:r>
            <a:r>
              <a:rPr lang="de-AT" sz="1400" b="1" dirty="0"/>
              <a:t> („Unmündigkeit“, „selbstverschuldet“) </a:t>
            </a:r>
            <a:r>
              <a:rPr lang="de-AT" sz="1400" b="1" dirty="0" err="1"/>
              <a:t>without</a:t>
            </a:r>
            <a:r>
              <a:rPr lang="de-AT" sz="1400" b="1" dirty="0"/>
              <a:t> </a:t>
            </a:r>
            <a:r>
              <a:rPr lang="de-AT" sz="1400" b="1" dirty="0" err="1"/>
              <a:t>giving</a:t>
            </a:r>
            <a:r>
              <a:rPr lang="de-AT" sz="1400" b="1" dirty="0"/>
              <a:t> a </a:t>
            </a:r>
            <a:r>
              <a:rPr lang="de-AT" sz="1400" b="1" dirty="0" err="1"/>
              <a:t>dictionary</a:t>
            </a:r>
            <a:r>
              <a:rPr lang="de-AT" sz="1400" b="1" dirty="0"/>
              <a:t> </a:t>
            </a:r>
            <a:r>
              <a:rPr lang="de-AT" sz="1400" b="1" dirty="0" err="1"/>
              <a:t>definition</a:t>
            </a:r>
            <a:r>
              <a:rPr lang="de-AT" sz="1400" b="1" dirty="0"/>
              <a:t>.</a:t>
            </a:r>
          </a:p>
        </p:txBody>
      </p:sp>
      <p:sp>
        <p:nvSpPr>
          <p:cNvPr id="7" name="Speech Bubble: Rectangle 6">
            <a:extLst>
              <a:ext uri="{FF2B5EF4-FFF2-40B4-BE49-F238E27FC236}">
                <a16:creationId xmlns:a16="http://schemas.microsoft.com/office/drawing/2014/main" id="{C6627981-E784-413B-8244-CA06F5F01BCA}"/>
              </a:ext>
            </a:extLst>
          </p:cNvPr>
          <p:cNvSpPr/>
          <p:nvPr/>
        </p:nvSpPr>
        <p:spPr>
          <a:xfrm>
            <a:off x="8130604" y="4813982"/>
            <a:ext cx="2133600" cy="1342475"/>
          </a:xfrm>
          <a:prstGeom prst="wedgeRectCallout">
            <a:avLst>
              <a:gd name="adj1" fmla="val -103618"/>
              <a:gd name="adj2" fmla="val -680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b="1" dirty="0" err="1"/>
              <a:t>Answer</a:t>
            </a:r>
            <a:r>
              <a:rPr lang="de-AT" sz="1400" b="1" dirty="0"/>
              <a:t> </a:t>
            </a:r>
            <a:r>
              <a:rPr lang="de-AT" sz="1400" b="1" dirty="0" err="1"/>
              <a:t>the</a:t>
            </a:r>
            <a:r>
              <a:rPr lang="de-AT" sz="1400" b="1" dirty="0"/>
              <a:t> title </a:t>
            </a:r>
            <a:r>
              <a:rPr lang="de-AT" sz="1400" b="1" dirty="0" err="1"/>
              <a:t>question</a:t>
            </a:r>
            <a:r>
              <a:rPr lang="de-AT" sz="1400" b="1" dirty="0"/>
              <a:t> </a:t>
            </a:r>
            <a:r>
              <a:rPr lang="de-AT" sz="1400" b="1" dirty="0" err="1"/>
              <a:t>again</a:t>
            </a:r>
            <a:r>
              <a:rPr lang="de-AT" sz="1400" b="1" dirty="0"/>
              <a:t> </a:t>
            </a:r>
            <a:r>
              <a:rPr lang="de-AT" sz="1400" b="1" dirty="0" err="1"/>
              <a:t>using</a:t>
            </a:r>
            <a:r>
              <a:rPr lang="de-AT" sz="1400" b="1" dirty="0"/>
              <a:t> simpler </a:t>
            </a:r>
            <a:r>
              <a:rPr lang="de-AT" sz="1400" b="1" dirty="0" err="1"/>
              <a:t>words</a:t>
            </a:r>
            <a:r>
              <a:rPr lang="de-AT" sz="1400" b="1" dirty="0"/>
              <a:t>. </a:t>
            </a:r>
            <a:r>
              <a:rPr lang="de-AT" sz="1400" b="1" dirty="0" err="1"/>
              <a:t>Concluding</a:t>
            </a:r>
            <a:r>
              <a:rPr lang="de-AT" sz="1400" b="1" dirty="0"/>
              <a:t> </a:t>
            </a:r>
            <a:r>
              <a:rPr lang="de-AT" sz="1400" b="1" dirty="0" err="1"/>
              <a:t>sentence</a:t>
            </a:r>
            <a:r>
              <a:rPr lang="de-AT" sz="1400" b="1" dirty="0"/>
              <a:t> </a:t>
            </a:r>
            <a:r>
              <a:rPr lang="de-AT" sz="1400" b="1" dirty="0" err="1"/>
              <a:t>of</a:t>
            </a:r>
            <a:r>
              <a:rPr lang="de-AT" sz="1400" b="1" dirty="0"/>
              <a:t> </a:t>
            </a:r>
            <a:r>
              <a:rPr lang="de-AT" sz="1400" b="1" dirty="0" err="1"/>
              <a:t>the</a:t>
            </a:r>
            <a:r>
              <a:rPr lang="de-AT" sz="1400" b="1" dirty="0"/>
              <a:t> </a:t>
            </a:r>
            <a:r>
              <a:rPr lang="de-AT" sz="1400" b="1" dirty="0" err="1"/>
              <a:t>paragraph</a:t>
            </a:r>
            <a:r>
              <a:rPr lang="de-AT" sz="1400" b="1" dirty="0"/>
              <a:t>.</a:t>
            </a:r>
          </a:p>
        </p:txBody>
      </p:sp>
    </p:spTree>
    <p:extLst>
      <p:ext uri="{BB962C8B-B14F-4D97-AF65-F5344CB8AC3E}">
        <p14:creationId xmlns:p14="http://schemas.microsoft.com/office/powerpoint/2010/main" val="3605924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0A106-1C06-4994-B60F-E1723D505AA8}"/>
              </a:ext>
            </a:extLst>
          </p:cNvPr>
          <p:cNvSpPr>
            <a:spLocks noGrp="1"/>
          </p:cNvSpPr>
          <p:nvPr>
            <p:ph type="title"/>
          </p:nvPr>
        </p:nvSpPr>
        <p:spPr/>
        <p:txBody>
          <a:bodyPr/>
          <a:lstStyle/>
          <a:p>
            <a:r>
              <a:rPr lang="de-AT" dirty="0"/>
              <a:t>The IB </a:t>
            </a:r>
            <a:r>
              <a:rPr lang="de-AT" dirty="0" err="1"/>
              <a:t>Biology</a:t>
            </a:r>
            <a:r>
              <a:rPr lang="de-AT" dirty="0"/>
              <a:t> Syllabus </a:t>
            </a:r>
            <a:r>
              <a:rPr lang="de-AT" dirty="0" err="1"/>
              <a:t>explicitly</a:t>
            </a:r>
            <a:r>
              <a:rPr lang="de-AT" dirty="0"/>
              <a:t> </a:t>
            </a:r>
            <a:r>
              <a:rPr lang="de-AT" dirty="0" err="1"/>
              <a:t>mentions</a:t>
            </a:r>
            <a:r>
              <a:rPr lang="de-AT" dirty="0"/>
              <a:t> TOK</a:t>
            </a:r>
          </a:p>
        </p:txBody>
      </p:sp>
      <p:graphicFrame>
        <p:nvGraphicFramePr>
          <p:cNvPr id="4" name="Content Placeholder 3">
            <a:extLst>
              <a:ext uri="{FF2B5EF4-FFF2-40B4-BE49-F238E27FC236}">
                <a16:creationId xmlns:a16="http://schemas.microsoft.com/office/drawing/2014/main" id="{0AC9AF9C-DF14-4862-BB17-E32E38653B67}"/>
              </a:ext>
            </a:extLst>
          </p:cNvPr>
          <p:cNvGraphicFramePr>
            <a:graphicFrameLocks noGrp="1" noChangeAspect="1"/>
          </p:cNvGraphicFramePr>
          <p:nvPr>
            <p:ph idx="1"/>
            <p:extLst>
              <p:ext uri="{D42A27DB-BD31-4B8C-83A1-F6EECF244321}">
                <p14:modId xmlns:p14="http://schemas.microsoft.com/office/powerpoint/2010/main" val="3229992955"/>
              </p:ext>
            </p:extLst>
          </p:nvPr>
        </p:nvGraphicFramePr>
        <p:xfrm>
          <a:off x="677863" y="2592912"/>
          <a:ext cx="8596312" cy="3016789"/>
        </p:xfrm>
        <a:graphic>
          <a:graphicData uri="http://schemas.openxmlformats.org/presentationml/2006/ole">
            <mc:AlternateContent xmlns:mc="http://schemas.openxmlformats.org/markup-compatibility/2006">
              <mc:Choice xmlns:v="urn:schemas-microsoft-com:vml" Requires="v">
                <p:oleObj spid="_x0000_s6161" r:id="rId3" imgW="14158440" imgH="4977720" progId="">
                  <p:embed/>
                </p:oleObj>
              </mc:Choice>
              <mc:Fallback>
                <p:oleObj r:id="rId3" imgW="14158440" imgH="4977720" progId="">
                  <p:embed/>
                  <p:pic>
                    <p:nvPicPr>
                      <p:cNvPr id="10" name="Object 9">
                        <a:extLst>
                          <a:ext uri="{FF2B5EF4-FFF2-40B4-BE49-F238E27FC236}">
                            <a16:creationId xmlns:a16="http://schemas.microsoft.com/office/drawing/2014/main" id="{81EC7357-0B91-45FE-BBAF-4B7D493CCF72}"/>
                          </a:ext>
                        </a:extLst>
                      </p:cNvPr>
                      <p:cNvPicPr/>
                      <p:nvPr/>
                    </p:nvPicPr>
                    <p:blipFill>
                      <a:blip r:embed="rId4"/>
                      <a:stretch>
                        <a:fillRect/>
                      </a:stretch>
                    </p:blipFill>
                    <p:spPr>
                      <a:xfrm>
                        <a:off x="677863" y="2592912"/>
                        <a:ext cx="8596312" cy="3016789"/>
                      </a:xfrm>
                      <a:prstGeom prst="rect">
                        <a:avLst/>
                      </a:prstGeom>
                    </p:spPr>
                  </p:pic>
                </p:oleObj>
              </mc:Fallback>
            </mc:AlternateContent>
          </a:graphicData>
        </a:graphic>
      </p:graphicFrame>
    </p:spTree>
    <p:extLst>
      <p:ext uri="{BB962C8B-B14F-4D97-AF65-F5344CB8AC3E}">
        <p14:creationId xmlns:p14="http://schemas.microsoft.com/office/powerpoint/2010/main" val="1867314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0568-84ED-4C27-B2BB-BA0ECDCA67A5}"/>
              </a:ext>
            </a:extLst>
          </p:cNvPr>
          <p:cNvSpPr>
            <a:spLocks noGrp="1"/>
          </p:cNvSpPr>
          <p:nvPr>
            <p:ph type="title"/>
          </p:nvPr>
        </p:nvSpPr>
        <p:spPr/>
        <p:txBody>
          <a:bodyPr/>
          <a:lstStyle/>
          <a:p>
            <a:r>
              <a:rPr lang="de-AT" dirty="0" err="1"/>
              <a:t>What</a:t>
            </a:r>
            <a:r>
              <a:rPr lang="de-AT" dirty="0"/>
              <a:t> </a:t>
            </a:r>
            <a:r>
              <a:rPr lang="de-AT" dirty="0" err="1"/>
              <a:t>is</a:t>
            </a:r>
            <a:r>
              <a:rPr lang="de-AT" dirty="0"/>
              <a:t> TOK?</a:t>
            </a:r>
          </a:p>
        </p:txBody>
      </p:sp>
      <p:sp>
        <p:nvSpPr>
          <p:cNvPr id="3" name="Content Placeholder 2">
            <a:extLst>
              <a:ext uri="{FF2B5EF4-FFF2-40B4-BE49-F238E27FC236}">
                <a16:creationId xmlns:a16="http://schemas.microsoft.com/office/drawing/2014/main" id="{D723403C-5361-4616-B4D1-0940A054935E}"/>
              </a:ext>
            </a:extLst>
          </p:cNvPr>
          <p:cNvSpPr>
            <a:spLocks noGrp="1"/>
          </p:cNvSpPr>
          <p:nvPr>
            <p:ph idx="1"/>
          </p:nvPr>
        </p:nvSpPr>
        <p:spPr>
          <a:xfrm>
            <a:off x="677334" y="1414733"/>
            <a:ext cx="8596668" cy="4626630"/>
          </a:xfrm>
        </p:spPr>
        <p:txBody>
          <a:bodyPr>
            <a:normAutofit/>
          </a:bodyPr>
          <a:lstStyle/>
          <a:p>
            <a:r>
              <a:rPr lang="en-US" dirty="0"/>
              <a:t>Oliver: A course where you ask questions that you normally would not ask</a:t>
            </a:r>
          </a:p>
          <a:p>
            <a:r>
              <a:rPr lang="en-US" dirty="0"/>
              <a:t>Oliver: An applied </a:t>
            </a:r>
            <a:r>
              <a:rPr lang="en-US" dirty="0" err="1"/>
              <a:t>philosphy</a:t>
            </a:r>
            <a:r>
              <a:rPr lang="en-US" dirty="0"/>
              <a:t> course</a:t>
            </a:r>
          </a:p>
          <a:p>
            <a:r>
              <a:rPr lang="en-US" dirty="0"/>
              <a:t>IB: It is NOT(!) philosophy!</a:t>
            </a:r>
          </a:p>
          <a:p>
            <a:pPr lvl="1"/>
            <a:r>
              <a:rPr lang="en-US" dirty="0"/>
              <a:t>They do not want that you teach philosophy theory. They want you to apply it.</a:t>
            </a:r>
          </a:p>
          <a:p>
            <a:pPr lvl="1"/>
            <a:r>
              <a:rPr lang="en-US" dirty="0"/>
              <a:t>They seem to be worried, if it is taught like a philosophy course and they explicitly say that teaching TOK is more about a certain mind-set than about formal training in philosophy. It is a course designed to be taught by any teacher, regardless of background.</a:t>
            </a:r>
          </a:p>
          <a:p>
            <a:r>
              <a:rPr lang="en-US" dirty="0"/>
              <a:t>Student: A course that makes fun of other school subjects. </a:t>
            </a:r>
          </a:p>
          <a:p>
            <a:pPr lvl="1"/>
            <a:r>
              <a:rPr lang="en-US" dirty="0"/>
              <a:t>Oliver: „What do you mean“? Student: „We are questioning the nature of the school subjects and this makes them appear </a:t>
            </a:r>
            <a:r>
              <a:rPr lang="en-US" dirty="0" err="1"/>
              <a:t>rediculous</a:t>
            </a:r>
            <a:r>
              <a:rPr lang="en-US" dirty="0"/>
              <a:t>.“ Oliver Kim: „But this is not the point!“</a:t>
            </a:r>
          </a:p>
          <a:p>
            <a:r>
              <a:rPr lang="en-US" dirty="0"/>
              <a:t>A course that deals with </a:t>
            </a:r>
            <a:r>
              <a:rPr lang="en-US" dirty="0" err="1"/>
              <a:t>knoweledge</a:t>
            </a:r>
            <a:r>
              <a:rPr lang="en-US" dirty="0"/>
              <a:t> issues: „How do I know that…“</a:t>
            </a:r>
          </a:p>
          <a:p>
            <a:pPr marL="457200" lvl="1" indent="0">
              <a:buNone/>
            </a:pPr>
            <a:endParaRPr lang="en-US" dirty="0"/>
          </a:p>
        </p:txBody>
      </p:sp>
    </p:spTree>
    <p:extLst>
      <p:ext uri="{BB962C8B-B14F-4D97-AF65-F5344CB8AC3E}">
        <p14:creationId xmlns:p14="http://schemas.microsoft.com/office/powerpoint/2010/main" val="3025091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9052-E6ED-49C1-95EC-C2BB77EB3BD5}"/>
              </a:ext>
            </a:extLst>
          </p:cNvPr>
          <p:cNvSpPr>
            <a:spLocks noGrp="1"/>
          </p:cNvSpPr>
          <p:nvPr>
            <p:ph type="title"/>
          </p:nvPr>
        </p:nvSpPr>
        <p:spPr/>
        <p:txBody>
          <a:bodyPr/>
          <a:lstStyle/>
          <a:p>
            <a:r>
              <a:rPr lang="de-AT" dirty="0" err="1"/>
              <a:t>Purposes</a:t>
            </a:r>
            <a:r>
              <a:rPr lang="de-AT" dirty="0"/>
              <a:t> </a:t>
            </a:r>
            <a:r>
              <a:rPr lang="de-AT" dirty="0" err="1"/>
              <a:t>of</a:t>
            </a:r>
            <a:r>
              <a:rPr lang="de-AT" dirty="0"/>
              <a:t> TOK</a:t>
            </a:r>
          </a:p>
        </p:txBody>
      </p:sp>
      <p:sp>
        <p:nvSpPr>
          <p:cNvPr id="4" name="Content Placeholder 3">
            <a:extLst>
              <a:ext uri="{FF2B5EF4-FFF2-40B4-BE49-F238E27FC236}">
                <a16:creationId xmlns:a16="http://schemas.microsoft.com/office/drawing/2014/main" id="{A899241E-4E33-45ED-8111-C8D4803D7080}"/>
              </a:ext>
            </a:extLst>
          </p:cNvPr>
          <p:cNvSpPr>
            <a:spLocks noGrp="1"/>
          </p:cNvSpPr>
          <p:nvPr>
            <p:ph idx="1"/>
          </p:nvPr>
        </p:nvSpPr>
        <p:spPr/>
        <p:txBody>
          <a:bodyPr>
            <a:normAutofit fontScale="92500" lnSpcReduction="10000"/>
          </a:bodyPr>
          <a:lstStyle/>
          <a:p>
            <a:r>
              <a:rPr lang="en-US" dirty="0"/>
              <a:t>To question the nature of your own subject</a:t>
            </a:r>
          </a:p>
          <a:p>
            <a:r>
              <a:rPr lang="en-US" dirty="0"/>
              <a:t>To shape critical thinking (critical thinking = balanced thinking)</a:t>
            </a:r>
          </a:p>
          <a:p>
            <a:r>
              <a:rPr lang="en-US" dirty="0"/>
              <a:t>To discuss how knowledge is gained in your subject and the advantages and disadvantages</a:t>
            </a:r>
          </a:p>
          <a:p>
            <a:r>
              <a:rPr lang="en-US" dirty="0"/>
              <a:t>How do you gain knowledge in the sciences?</a:t>
            </a:r>
          </a:p>
          <a:p>
            <a:pPr lvl="1"/>
            <a:r>
              <a:rPr lang="en-US" dirty="0"/>
              <a:t>Scientific method (empirical studies), falsification of theories, interpretation of results, simple luck (serendipity) etc.</a:t>
            </a:r>
          </a:p>
          <a:p>
            <a:r>
              <a:rPr lang="en-US" dirty="0"/>
              <a:t>How do you gain knowledge in math?</a:t>
            </a:r>
          </a:p>
          <a:p>
            <a:pPr lvl="1"/>
            <a:r>
              <a:rPr lang="en-US" dirty="0"/>
              <a:t> Mathematical proofs…</a:t>
            </a:r>
          </a:p>
          <a:p>
            <a:r>
              <a:rPr lang="en-US" dirty="0"/>
              <a:t>History:</a:t>
            </a:r>
          </a:p>
          <a:p>
            <a:pPr lvl="1"/>
            <a:r>
              <a:rPr lang="en-US" dirty="0"/>
              <a:t>Selection of facts, interpretation of facts to come up with a narrative that explains causes and effects.</a:t>
            </a:r>
          </a:p>
        </p:txBody>
      </p:sp>
    </p:spTree>
    <p:extLst>
      <p:ext uri="{BB962C8B-B14F-4D97-AF65-F5344CB8AC3E}">
        <p14:creationId xmlns:p14="http://schemas.microsoft.com/office/powerpoint/2010/main" val="123755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EE09-41B1-43B4-88B8-5AD5652ACF8C}"/>
              </a:ext>
            </a:extLst>
          </p:cNvPr>
          <p:cNvSpPr>
            <a:spLocks noGrp="1"/>
          </p:cNvSpPr>
          <p:nvPr>
            <p:ph type="title"/>
          </p:nvPr>
        </p:nvSpPr>
        <p:spPr/>
        <p:txBody>
          <a:bodyPr/>
          <a:lstStyle/>
          <a:p>
            <a:r>
              <a:rPr lang="de-AT" dirty="0"/>
              <a:t>IB </a:t>
            </a:r>
            <a:r>
              <a:rPr lang="de-AT" dirty="0" err="1"/>
              <a:t>History</a:t>
            </a:r>
            <a:endParaRPr lang="en-US" dirty="0"/>
          </a:p>
        </p:txBody>
      </p:sp>
      <p:sp>
        <p:nvSpPr>
          <p:cNvPr id="3" name="Content Placeholder 2">
            <a:extLst>
              <a:ext uri="{FF2B5EF4-FFF2-40B4-BE49-F238E27FC236}">
                <a16:creationId xmlns:a16="http://schemas.microsoft.com/office/drawing/2014/main" id="{28906AE0-6018-4F2E-BB14-DC7178FA3D34}"/>
              </a:ext>
            </a:extLst>
          </p:cNvPr>
          <p:cNvSpPr>
            <a:spLocks noGrp="1"/>
          </p:cNvSpPr>
          <p:nvPr>
            <p:ph idx="1"/>
          </p:nvPr>
        </p:nvSpPr>
        <p:spPr>
          <a:xfrm>
            <a:off x="677334" y="1467853"/>
            <a:ext cx="9212624" cy="4997115"/>
          </a:xfrm>
        </p:spPr>
        <p:txBody>
          <a:bodyPr/>
          <a:lstStyle/>
          <a:p>
            <a:r>
              <a:rPr lang="en-US" dirty="0"/>
              <a:t>International educational foundation, non–profit.</a:t>
            </a:r>
          </a:p>
          <a:p>
            <a:r>
              <a:rPr lang="en-US" dirty="0"/>
              <a:t>Headquartered in Geneva, Switzerland</a:t>
            </a:r>
          </a:p>
          <a:p>
            <a:r>
              <a:rPr lang="en-US" dirty="0"/>
              <a:t>Founded in 1968</a:t>
            </a:r>
          </a:p>
          <a:p>
            <a:r>
              <a:rPr lang="en-US" dirty="0"/>
              <a:t>Marie-Thérèse Maurette: Booklet entitled "Do Education Techniques for Peace Exist?” (1948) following a request of the UNESCO. In this booklet she described a framework for what would eventually become the IB Diploma </a:t>
            </a:r>
            <a:r>
              <a:rPr lang="en-US" dirty="0" err="1"/>
              <a:t>Programme</a:t>
            </a:r>
            <a:r>
              <a:rPr lang="en-US" dirty="0"/>
              <a:t> (IBDP). </a:t>
            </a:r>
          </a:p>
          <a:p>
            <a:r>
              <a:rPr lang="en-US" dirty="0"/>
              <a:t>1960s: teachers from the International School of Geneva (</a:t>
            </a:r>
            <a:r>
              <a:rPr lang="en-US" dirty="0" err="1"/>
              <a:t>Ecolint</a:t>
            </a:r>
            <a:r>
              <a:rPr lang="en-US" dirty="0"/>
              <a:t>) created the International Schools Examinations Syndicate (ISES), which would later become the International Baccalaureate (IB).</a:t>
            </a:r>
          </a:p>
          <a:p>
            <a:r>
              <a:rPr lang="de-AT" dirty="0"/>
              <a:t>2</a:t>
            </a:r>
            <a:r>
              <a:rPr lang="en-US" dirty="0"/>
              <a:t>017: 3262 IB Diploma Schools alone (compare this to 345 AHS in Austria in 2013-14)</a:t>
            </a:r>
          </a:p>
          <a:p>
            <a:r>
              <a:rPr lang="de-AT" dirty="0"/>
              <a:t>C</a:t>
            </a:r>
            <a:r>
              <a:rPr lang="en-US" dirty="0"/>
              <a:t>AS/TOK anecdote.</a:t>
            </a:r>
          </a:p>
          <a:p>
            <a:r>
              <a:rPr lang="en-US" dirty="0"/>
              <a:t>Fun reading: </a:t>
            </a:r>
            <a:r>
              <a:rPr lang="en-US" dirty="0">
                <a:hlinkClick r:id="rId2"/>
              </a:rPr>
              <a:t>https://www.theguardian.com/education/2006/mar/14/schools.schoolsworldwide</a:t>
            </a:r>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C199B241-F1DD-425D-8BBB-44AF9198D20D}"/>
              </a:ext>
            </a:extLst>
          </p:cNvPr>
          <p:cNvPicPr>
            <a:picLocks noChangeAspect="1"/>
          </p:cNvPicPr>
          <p:nvPr/>
        </p:nvPicPr>
        <p:blipFill>
          <a:blip r:embed="rId3"/>
          <a:stretch>
            <a:fillRect/>
          </a:stretch>
        </p:blipFill>
        <p:spPr>
          <a:xfrm>
            <a:off x="6570997" y="478757"/>
            <a:ext cx="2162175" cy="2114550"/>
          </a:xfrm>
          <a:prstGeom prst="rect">
            <a:avLst/>
          </a:prstGeom>
        </p:spPr>
      </p:pic>
    </p:spTree>
    <p:extLst>
      <p:ext uri="{BB962C8B-B14F-4D97-AF65-F5344CB8AC3E}">
        <p14:creationId xmlns:p14="http://schemas.microsoft.com/office/powerpoint/2010/main" val="494525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500A-1A0D-48E5-8563-6DCB1B42FB6F}"/>
              </a:ext>
            </a:extLst>
          </p:cNvPr>
          <p:cNvSpPr>
            <a:spLocks noGrp="1"/>
          </p:cNvSpPr>
          <p:nvPr>
            <p:ph type="title"/>
          </p:nvPr>
        </p:nvSpPr>
        <p:spPr/>
        <p:txBody>
          <a:bodyPr/>
          <a:lstStyle/>
          <a:p>
            <a:r>
              <a:rPr lang="en-US" dirty="0"/>
              <a:t>Guardian: </a:t>
            </a:r>
          </a:p>
        </p:txBody>
      </p:sp>
      <p:sp>
        <p:nvSpPr>
          <p:cNvPr id="3" name="Content Placeholder 2">
            <a:extLst>
              <a:ext uri="{FF2B5EF4-FFF2-40B4-BE49-F238E27FC236}">
                <a16:creationId xmlns:a16="http://schemas.microsoft.com/office/drawing/2014/main" id="{6F5D10BD-777C-4ACD-B446-18F64F6AA940}"/>
              </a:ext>
            </a:extLst>
          </p:cNvPr>
          <p:cNvSpPr>
            <a:spLocks noGrp="1"/>
          </p:cNvSpPr>
          <p:nvPr>
            <p:ph idx="1"/>
          </p:nvPr>
        </p:nvSpPr>
        <p:spPr>
          <a:xfrm>
            <a:off x="677334" y="1518249"/>
            <a:ext cx="8596668" cy="4523113"/>
          </a:xfrm>
        </p:spPr>
        <p:txBody>
          <a:bodyPr>
            <a:normAutofit fontScale="92500" lnSpcReduction="10000"/>
          </a:bodyPr>
          <a:lstStyle/>
          <a:p>
            <a:r>
              <a:rPr lang="en-US" dirty="0"/>
              <a:t>A US school district has banned the International Baccalaureate after officials condemned it as "un-American" and Marxist, sparking outrage among pupils who are studying the increasingly popular diploma. […]</a:t>
            </a:r>
          </a:p>
          <a:p>
            <a:r>
              <a:rPr lang="en-US" dirty="0"/>
              <a:t>A recent row that failed to overturn the IB in the Fairfax district of Virginia also had opponents accusing the curriculum of promoting "disarmament, socialism and moral relativism, while attempting to undermine Christian religious values and national sovereignty".</a:t>
            </a:r>
          </a:p>
          <a:p>
            <a:r>
              <a:rPr lang="en-US" dirty="0"/>
              <a:t>Most of the complaints </a:t>
            </a:r>
            <a:r>
              <a:rPr lang="en-US" dirty="0" err="1"/>
              <a:t>emphasise</a:t>
            </a:r>
            <a:r>
              <a:rPr lang="en-US" dirty="0"/>
              <a:t> the IB's teaching of a </a:t>
            </a:r>
            <a:r>
              <a:rPr lang="en-US" u="sng" dirty="0"/>
              <a:t>theory of knowledge </a:t>
            </a:r>
            <a:r>
              <a:rPr lang="en-US" dirty="0"/>
              <a:t>course on philosophy and ethics, and that it offers subjects such as environmental systems, technology and social change, peace and conflict studies and experimental science, with an international </a:t>
            </a:r>
            <a:r>
              <a:rPr lang="en-US" dirty="0" err="1"/>
              <a:t>flavour</a:t>
            </a:r>
            <a:r>
              <a:rPr lang="en-US" dirty="0"/>
              <a:t>, alongside the "drier" subjects such as English, </a:t>
            </a:r>
            <a:r>
              <a:rPr lang="en-US" dirty="0" err="1"/>
              <a:t>maths</a:t>
            </a:r>
            <a:r>
              <a:rPr lang="en-US" dirty="0"/>
              <a:t>, history, geography, physics, chemistry, biology and foreign languages, that stir less debate, but are actually a much larger part of the core curriculum.</a:t>
            </a:r>
          </a:p>
          <a:p>
            <a:r>
              <a:rPr lang="en-US" dirty="0"/>
              <a:t>"Some people claimed the IB was an international conspiracy," said Janice Leslie, director of instruction for the Fairfax district.</a:t>
            </a:r>
          </a:p>
        </p:txBody>
      </p:sp>
    </p:spTree>
    <p:extLst>
      <p:ext uri="{BB962C8B-B14F-4D97-AF65-F5344CB8AC3E}">
        <p14:creationId xmlns:p14="http://schemas.microsoft.com/office/powerpoint/2010/main" val="12555130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0</TotalTime>
  <Words>4743</Words>
  <Application>Microsoft Office PowerPoint</Application>
  <PresentationFormat>Widescreen</PresentationFormat>
  <Paragraphs>333</Paragraphs>
  <Slides>41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41</vt:i4>
      </vt:variant>
    </vt:vector>
  </HeadingPairs>
  <TitlesOfParts>
    <vt:vector size="45" baseType="lpstr">
      <vt:lpstr>Arial</vt:lpstr>
      <vt:lpstr>Trebuchet MS</vt:lpstr>
      <vt:lpstr>Wingdings 3</vt:lpstr>
      <vt:lpstr>Facet</vt:lpstr>
      <vt:lpstr>Theory of Knowledge (TOK)</vt:lpstr>
      <vt:lpstr>Carolus Linneaus (Carl Lineé) formalized binomial nomenclature</vt:lpstr>
      <vt:lpstr>Carolus Linneaus (Carl Lineé) formalized binomial nomenclature</vt:lpstr>
      <vt:lpstr>Carolus Linneaus (Carl Lineé) also classified humans</vt:lpstr>
      <vt:lpstr>The IB Biology Syllabus explicitly mentions TOK</vt:lpstr>
      <vt:lpstr>What is TOK?</vt:lpstr>
      <vt:lpstr>Purposes of TOK</vt:lpstr>
      <vt:lpstr>IB History</vt:lpstr>
      <vt:lpstr>Guardian: </vt:lpstr>
      <vt:lpstr>Why TOK and CAS?</vt:lpstr>
      <vt:lpstr>TOK as part of the IB Diploma Programme (IBDP)</vt:lpstr>
      <vt:lpstr>PowerPoint Presentation</vt:lpstr>
      <vt:lpstr> The students have to do…</vt:lpstr>
      <vt:lpstr>What is the Written Curriculum</vt:lpstr>
      <vt:lpstr>How to do the Written Curriculum</vt:lpstr>
      <vt:lpstr>Why do I have to include TOK in my curriculum? Why does the IB not tell me? </vt:lpstr>
      <vt:lpstr>Where can I find help for including TOK material in my curriculum?</vt:lpstr>
      <vt:lpstr>Where can I find TOK relevant material? RTDIBS! TOK Syllabus!</vt:lpstr>
      <vt:lpstr>Get the religion, ethics, philosophy teachers involved!</vt:lpstr>
      <vt:lpstr>Strategy </vt:lpstr>
      <vt:lpstr>Key terms</vt:lpstr>
      <vt:lpstr>TOK Theory: Different kinds of knowledge</vt:lpstr>
      <vt:lpstr>KI for Mathematics</vt:lpstr>
      <vt:lpstr>KI: Ethics</vt:lpstr>
      <vt:lpstr>KI: Science</vt:lpstr>
      <vt:lpstr>Human sciences</vt:lpstr>
      <vt:lpstr>History</vt:lpstr>
      <vt:lpstr>Arts</vt:lpstr>
      <vt:lpstr>AOK: History</vt:lpstr>
      <vt:lpstr>AOK History: Im Westen Nichts Neues</vt:lpstr>
      <vt:lpstr>AOK: Natural Science</vt:lpstr>
      <vt:lpstr>AOK: Mathematics</vt:lpstr>
      <vt:lpstr>Problems, Misconceptions</vt:lpstr>
      <vt:lpstr>Why writing the TOK Essay (and other essays) is especially difficult for Austrian students</vt:lpstr>
      <vt:lpstr>Why writing the TOK Essay (and other essays) is especially difficult for Austrian students</vt:lpstr>
      <vt:lpstr>Essay writing rule of thumb</vt:lpstr>
      <vt:lpstr>May 2017 TOK Essay Titles</vt:lpstr>
      <vt:lpstr>I do not teach the subject TOK. Why should I care?</vt:lpstr>
      <vt:lpstr>The core idea(s) of TOK (maybe of philosphy in general)</vt:lpstr>
      <vt:lpstr>Do you like chocolate cake or ice cream? Give a clear balanced answer!</vt:lpstr>
      <vt:lpstr>Do it like Kant: Answer the title in the introduction!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Theory of Knowledge (TOK)</dc:title>
  <dc:creator>Oliver Kim</dc:creator>
  <cp:lastModifiedBy>Oliver Kim</cp:lastModifiedBy>
  <cp:revision>22</cp:revision>
  <dcterms:created xsi:type="dcterms:W3CDTF">2018-12-15T18:30:51Z</dcterms:created>
  <dcterms:modified xsi:type="dcterms:W3CDTF">2018-12-17T20:11:41Z</dcterms:modified>
</cp:coreProperties>
</file>